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78" r:id="rId3"/>
    <p:sldId id="258" r:id="rId4"/>
    <p:sldId id="268" r:id="rId5"/>
    <p:sldId id="270" r:id="rId6"/>
    <p:sldId id="259" r:id="rId7"/>
    <p:sldId id="272" r:id="rId8"/>
    <p:sldId id="260" r:id="rId9"/>
    <p:sldId id="274" r:id="rId10"/>
    <p:sldId id="280" r:id="rId11"/>
    <p:sldId id="267" r:id="rId12"/>
    <p:sldId id="279" r:id="rId13"/>
    <p:sldId id="263" r:id="rId14"/>
    <p:sldId id="275" r:id="rId15"/>
    <p:sldId id="276" r:id="rId16"/>
    <p:sldId id="277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6FE849-7F9E-4252-924B-4E97C38FD40A}">
          <p14:sldIdLst>
            <p14:sldId id="257"/>
            <p14:sldId id="278"/>
            <p14:sldId id="258"/>
            <p14:sldId id="268"/>
            <p14:sldId id="270"/>
            <p14:sldId id="259"/>
            <p14:sldId id="272"/>
            <p14:sldId id="260"/>
            <p14:sldId id="274"/>
            <p14:sldId id="280"/>
            <p14:sldId id="267"/>
            <p14:sldId id="279"/>
            <p14:sldId id="263"/>
            <p14:sldId id="275"/>
            <p14:sldId id="276"/>
            <p14:sldId id="277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25000000000001"/>
          <c:y val="0"/>
          <c:w val="0.6895833333333333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Сегментація </c:v>
                </c:pt>
              </c:strCache>
            </c:strRef>
          </c:tx>
          <c:dLbls>
            <c:dLbl>
              <c:idx val="0"/>
              <c:layout>
                <c:manualLayout>
                  <c:x val="-0.22363893010787581"/>
                  <c:y val="-0.221617560384062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Сайт </a:t>
                    </a:r>
                    <a:r>
                      <a:rPr lang="ru-RU" b="1" dirty="0" smtClean="0"/>
                      <a:t>ВІКНУ</a:t>
                    </a:r>
                    <a:r>
                      <a:rPr lang="en-US" b="1" dirty="0" smtClean="0"/>
                      <a:t> -</a:t>
                    </a:r>
                    <a:r>
                      <a:rPr lang="ru-RU" b="1" dirty="0" smtClean="0"/>
                      <a:t> </a:t>
                    </a:r>
                    <a:r>
                      <a:rPr lang="ru-RU" b="1" dirty="0"/>
                      <a:t>44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C7-4803-814B-235592FB66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b="1" dirty="0" err="1" smtClean="0"/>
                      <a:t>Універсант</a:t>
                    </a:r>
                    <a:r>
                      <a:rPr lang="en-US" b="1" baseline="0" dirty="0" smtClean="0"/>
                      <a:t> - </a:t>
                    </a:r>
                    <a:r>
                      <a:rPr lang="ru-RU" b="1" dirty="0" smtClean="0"/>
                      <a:t>9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C7-4803-814B-235592FB66B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b="1" dirty="0" err="1"/>
                      <a:t>Інші</a:t>
                    </a:r>
                    <a:r>
                      <a:rPr lang="ru-RU" b="1" dirty="0"/>
                      <a:t> </a:t>
                    </a:r>
                    <a:r>
                      <a:rPr lang="ru-RU" b="1" dirty="0" smtClean="0"/>
                      <a:t>ЗМІ</a:t>
                    </a:r>
                    <a:r>
                      <a:rPr lang="en-US" b="1" baseline="0" dirty="0" smtClean="0"/>
                      <a:t> - </a:t>
                    </a:r>
                    <a:r>
                      <a:rPr lang="ru-RU" b="1" dirty="0" smtClean="0"/>
                      <a:t> </a:t>
                    </a:r>
                    <a:r>
                      <a:rPr lang="ru-RU" b="1" dirty="0"/>
                      <a:t>12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C7-4803-814B-235592FB66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Сайт ВІКНУ</c:v>
                </c:pt>
                <c:pt idx="1">
                  <c:v>Універсант</c:v>
                </c:pt>
                <c:pt idx="2">
                  <c:v>Інші ЗМІ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C7-4803-814B-235592FB66B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06102990653031"/>
          <c:y val="8.1454714649457166E-2"/>
          <c:w val="0.57786110767566712"/>
          <c:h val="0.822874534713992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Сегментація 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Сайт </a:t>
                    </a:r>
                    <a:r>
                      <a:rPr lang="ru-RU" smtClean="0"/>
                      <a:t>ВІКНУ</a:t>
                    </a:r>
                    <a:r>
                      <a:rPr lang="ru-RU" baseline="0" smtClean="0"/>
                      <a:t> -</a:t>
                    </a:r>
                    <a:r>
                      <a:rPr lang="ru-RU" smtClean="0"/>
                      <a:t> </a:t>
                    </a:r>
                    <a:r>
                      <a:rPr lang="ru-RU"/>
                      <a:t>6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AE-4A0B-AEAA-4E48E23E158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Сайт </a:t>
                    </a:r>
                    <a:r>
                      <a:rPr lang="ru-RU" smtClean="0"/>
                      <a:t>КНУ</a:t>
                    </a:r>
                    <a:r>
                      <a:rPr lang="ru-RU" baseline="0" smtClean="0"/>
                      <a:t> - </a:t>
                    </a:r>
                    <a:r>
                      <a:rPr lang="ru-RU" smtClean="0"/>
                      <a:t>5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AE-4A0B-AEAA-4E48E23E158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GUN</a:t>
                    </a:r>
                    <a:r>
                      <a:rPr lang="uk-UA" baseline="0" smtClean="0"/>
                      <a:t> -</a:t>
                    </a:r>
                    <a:r>
                      <a:rPr lang="en-US" smtClean="0"/>
                      <a:t> </a:t>
                    </a:r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AE-4A0B-AEAA-4E48E23E158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Viknu_rndc</a:t>
                    </a:r>
                    <a:r>
                      <a:rPr lang="uk-UA" smtClean="0"/>
                      <a:t>-</a:t>
                    </a:r>
                    <a:r>
                      <a:rPr lang="en-US" smtClean="0"/>
                      <a:t> </a:t>
                    </a:r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AE-4A0B-AEAA-4E48E23E15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Сайт ВІКНУ</c:v>
                </c:pt>
                <c:pt idx="1">
                  <c:v>Сайт КНУ</c:v>
                </c:pt>
                <c:pt idx="2">
                  <c:v>GUN</c:v>
                </c:pt>
                <c:pt idx="3">
                  <c:v>Viknu_rndc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AE-4A0B-AEAA-4E48E23E158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6AF13B8-A62B-4BBF-8EFA-D58CCFF5279B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2E16527-680E-4988-AFE4-11E9F9CE757E}" type="datetimeFigureOut">
              <a:rPr lang="ru-RU" smtClean="0"/>
              <a:t>21.04.2020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il.univ.kiev.ua/page/news/1/view/811" TargetMode="External"/><Relationship Id="rId2" Type="http://schemas.openxmlformats.org/officeDocument/2006/relationships/hyperlink" Target="https://mil.univ.kiev.ua/page/news/1/view/60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3" y="1268760"/>
            <a:ext cx="8229600" cy="990600"/>
          </a:xfrm>
        </p:spPr>
        <p:txBody>
          <a:bodyPr>
            <a:noAutofit/>
          </a:bodyPr>
          <a:lstStyle/>
          <a:p>
            <a:r>
              <a:rPr lang="uk-UA" sz="7200" b="1" dirty="0" smtClean="0"/>
              <a:t>Творчий звіт 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620000" cy="4800600"/>
          </a:xfrm>
        </p:spPr>
        <p:txBody>
          <a:bodyPr>
            <a:normAutofit/>
          </a:bodyPr>
          <a:lstStyle/>
          <a:p>
            <a:pPr algn="r"/>
            <a:endParaRPr lang="uk-UA" dirty="0" smtClean="0"/>
          </a:p>
          <a:p>
            <a:pPr algn="r"/>
            <a:endParaRPr lang="uk-UA" dirty="0"/>
          </a:p>
          <a:p>
            <a:pPr algn="r"/>
            <a:endParaRPr lang="uk-UA" dirty="0" smtClean="0"/>
          </a:p>
          <a:p>
            <a:pPr algn="r"/>
            <a:endParaRPr lang="uk-UA" dirty="0"/>
          </a:p>
          <a:p>
            <a:pPr algn="r"/>
            <a:endParaRPr lang="uk-UA" dirty="0" smtClean="0"/>
          </a:p>
          <a:p>
            <a:pPr algn="r"/>
            <a:endParaRPr lang="uk-UA" dirty="0"/>
          </a:p>
          <a:p>
            <a:pPr marL="0" indent="0" algn="r">
              <a:buNone/>
            </a:pPr>
            <a:endParaRPr lang="uk-UA" dirty="0"/>
          </a:p>
          <a:p>
            <a:pPr marL="0" indent="0" algn="r">
              <a:buNone/>
            </a:pPr>
            <a:r>
              <a:rPr lang="uk-UA" b="1" dirty="0" smtClean="0"/>
              <a:t>Курсантів 316ж навчальної групи</a:t>
            </a:r>
          </a:p>
          <a:p>
            <a:pPr marL="0" indent="0" algn="r">
              <a:buNone/>
            </a:pPr>
            <a:r>
              <a:rPr lang="uk-UA" b="1" dirty="0" smtClean="0"/>
              <a:t>за навчальний період </a:t>
            </a:r>
          </a:p>
          <a:p>
            <a:pPr marL="0" indent="0" algn="r">
              <a:buNone/>
            </a:pPr>
            <a:r>
              <a:rPr lang="uk-UA" b="1" dirty="0" smtClean="0"/>
              <a:t>вересень 2017 – квітень 2020 року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49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21"/>
            <a:ext cx="7620000" cy="1143000"/>
          </a:xfrm>
        </p:spPr>
        <p:txBody>
          <a:bodyPr/>
          <a:lstStyle/>
          <a:p>
            <a:r>
              <a:rPr lang="en-US" dirty="0" smtClean="0"/>
              <a:t>Erasmus+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3748" y="908720"/>
            <a:ext cx="8208912" cy="561662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Висвітлення перебування курсантів у Військовій академії імені Г.</a:t>
            </a:r>
            <a:r>
              <a:rPr lang="uk-UA" sz="3200" b="1" dirty="0" err="1" smtClean="0"/>
              <a:t>Раковського</a:t>
            </a:r>
            <a:r>
              <a:rPr lang="uk-UA" sz="3200" b="1" dirty="0" smtClean="0"/>
              <a:t> (Болгарія, Софія) </a:t>
            </a:r>
            <a:r>
              <a:rPr lang="uk-UA" sz="3200" b="1" dirty="0"/>
              <a:t>за програмою Європейського Союзу </a:t>
            </a:r>
            <a:r>
              <a:rPr lang="uk-UA" sz="3200" b="1" dirty="0" smtClean="0"/>
              <a:t>у соціальних мережах </a:t>
            </a:r>
            <a:r>
              <a:rPr lang="en-US" sz="3200" b="1" dirty="0" err="1" smtClean="0"/>
              <a:t>Instagram</a:t>
            </a:r>
            <a:r>
              <a:rPr lang="en-US" sz="3200" b="1" dirty="0" smtClean="0"/>
              <a:t>/Facebook </a:t>
            </a:r>
            <a:endParaRPr lang="ru-RU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409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68960"/>
            <a:ext cx="1409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709" y="3570664"/>
            <a:ext cx="1409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17032"/>
            <a:ext cx="1409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73016"/>
            <a:ext cx="1409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5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8300"/>
            <a:ext cx="7620000" cy="114300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Фотожурналістика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022" y="897562"/>
            <a:ext cx="6057521" cy="5727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/>
              <a:t>Фото з подій, переважно супровід друкованих матеріалів.  </a:t>
            </a:r>
            <a:endParaRPr lang="ru-RU" sz="3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966" y="1966917"/>
            <a:ext cx="3689681" cy="244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20" y="4468782"/>
            <a:ext cx="3550927" cy="231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5" y="4761427"/>
            <a:ext cx="30480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51128"/>
            <a:ext cx="3850744" cy="255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94" y="3357524"/>
            <a:ext cx="3443668" cy="249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751" y="66313"/>
            <a:ext cx="2438896" cy="161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0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Матеріали для Інституту журналістики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8768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Репортажі для Студент</a:t>
            </a:r>
            <a:r>
              <a:rPr lang="en-US" sz="3200" b="1" dirty="0" smtClean="0"/>
              <a:t>TV </a:t>
            </a:r>
            <a:r>
              <a:rPr lang="en-US" sz="3200" dirty="0" smtClean="0"/>
              <a:t>(YouTube </a:t>
            </a:r>
            <a:r>
              <a:rPr lang="uk-UA" sz="3200" dirty="0" smtClean="0"/>
              <a:t>канал КНУ </a:t>
            </a:r>
            <a:r>
              <a:rPr lang="uk-UA" sz="3200" dirty="0" err="1" smtClean="0"/>
              <a:t>ім.Т.Шевченка</a:t>
            </a:r>
            <a:r>
              <a:rPr lang="en-US" sz="3200" dirty="0" smtClean="0"/>
              <a:t>)</a:t>
            </a:r>
            <a:r>
              <a:rPr lang="uk-UA" sz="3200" dirty="0" smtClean="0"/>
              <a:t> </a:t>
            </a:r>
          </a:p>
          <a:p>
            <a:r>
              <a:rPr lang="uk-UA" sz="3200" b="1" dirty="0"/>
              <a:t>3</a:t>
            </a:r>
            <a:r>
              <a:rPr lang="uk-UA" sz="3200" b="1" dirty="0" smtClean="0"/>
              <a:t> газети </a:t>
            </a:r>
            <a:r>
              <a:rPr lang="uk-UA" sz="3200" dirty="0" smtClean="0"/>
              <a:t>(з дисциплін «Історія української журналістики», «Газетно-журнальне виробництво»)</a:t>
            </a:r>
          </a:p>
          <a:p>
            <a:r>
              <a:rPr lang="uk-UA" sz="3200" b="1" dirty="0" err="1" smtClean="0"/>
              <a:t>Радіовипуски</a:t>
            </a:r>
            <a:r>
              <a:rPr lang="uk-UA" sz="3200" b="1" dirty="0" smtClean="0"/>
              <a:t> </a:t>
            </a:r>
            <a:r>
              <a:rPr lang="uk-UA" sz="3200" dirty="0" smtClean="0"/>
              <a:t>(</a:t>
            </a:r>
            <a:r>
              <a:rPr lang="uk-UA" sz="3200" dirty="0" err="1" smtClean="0"/>
              <a:t>Юричко</a:t>
            </a:r>
            <a:r>
              <a:rPr lang="uk-UA" sz="3200" dirty="0" smtClean="0"/>
              <a:t>, </a:t>
            </a:r>
            <a:r>
              <a:rPr lang="uk-UA" sz="3200" dirty="0" err="1" smtClean="0"/>
              <a:t>Набруско</a:t>
            </a:r>
            <a:r>
              <a:rPr lang="uk-UA" sz="3200" dirty="0" smtClean="0"/>
              <a:t>)</a:t>
            </a:r>
          </a:p>
          <a:p>
            <a:r>
              <a:rPr lang="uk-UA" sz="3200" b="1" dirty="0" smtClean="0"/>
              <a:t>Телевипуски </a:t>
            </a:r>
            <a:r>
              <a:rPr lang="uk-UA" sz="3200" dirty="0" smtClean="0"/>
              <a:t>(Черемних, </a:t>
            </a:r>
            <a:r>
              <a:rPr lang="uk-UA" sz="3200" dirty="0" err="1" smtClean="0"/>
              <a:t>Джолос</a:t>
            </a:r>
            <a:r>
              <a:rPr lang="uk-UA" sz="3200" dirty="0" smtClean="0"/>
              <a:t>)</a:t>
            </a:r>
          </a:p>
          <a:p>
            <a:endParaRPr lang="uk-UA" sz="3200" b="1" dirty="0" smtClean="0"/>
          </a:p>
          <a:p>
            <a:endParaRPr lang="uk-UA" sz="3200" b="1" dirty="0" smtClean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11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/>
          <a:lstStyle/>
          <a:p>
            <a:r>
              <a:rPr lang="uk-UA" sz="4400" b="1" dirty="0" smtClean="0"/>
              <a:t>Висновок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20891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Матеріали </a:t>
            </a:r>
            <a:r>
              <a:rPr lang="uk-UA" sz="2400" i="1" dirty="0" smtClean="0"/>
              <a:t>інформаційного</a:t>
            </a:r>
            <a:r>
              <a:rPr lang="uk-UA" sz="2400" dirty="0" smtClean="0"/>
              <a:t> жанру – замітки, репортажі, кореспонденції – створювалися у більшості для сайту Військового інституту. Тематика: візити військовослужбовців, делегації міжнародних представників, повсякденна діяльність курсантів (польові виходи, навчання). </a:t>
            </a:r>
          </a:p>
          <a:p>
            <a:pPr marL="0" indent="0">
              <a:buNone/>
            </a:pPr>
            <a:r>
              <a:rPr lang="uk-UA" sz="2400" dirty="0" smtClean="0"/>
              <a:t>Матеріали </a:t>
            </a:r>
            <a:r>
              <a:rPr lang="uk-UA" sz="2400" i="1" dirty="0" smtClean="0"/>
              <a:t>аналітичного</a:t>
            </a:r>
            <a:r>
              <a:rPr lang="uk-UA" sz="2400" dirty="0" smtClean="0"/>
              <a:t> жанру – у власне створених Інтернет-виданнях, для сайту інституту. Тематика – дослідження актуальних проблем військового життя. </a:t>
            </a:r>
          </a:p>
          <a:p>
            <a:pPr marL="0" indent="0">
              <a:buNone/>
            </a:pPr>
            <a:r>
              <a:rPr lang="uk-UA" sz="2400" dirty="0" smtClean="0"/>
              <a:t>Матеріали </a:t>
            </a:r>
            <a:r>
              <a:rPr lang="uk-UA" sz="2400" i="1" dirty="0" smtClean="0"/>
              <a:t>художньо-публіцистичного</a:t>
            </a:r>
            <a:r>
              <a:rPr lang="uk-UA" sz="2400" dirty="0" smtClean="0"/>
              <a:t> жанру – переважно портретні нариси, - для газети «</a:t>
            </a:r>
            <a:r>
              <a:rPr lang="uk-UA" sz="2400" dirty="0" err="1" smtClean="0"/>
              <a:t>Універсант</a:t>
            </a:r>
            <a:r>
              <a:rPr lang="uk-UA" sz="2400" dirty="0" smtClean="0"/>
              <a:t>», сайту інституту. Тематика – зображення курсантів, які мають досягнення у навчанні, спорті; учасників АТО. </a:t>
            </a:r>
          </a:p>
          <a:p>
            <a:pPr marL="0" indent="0">
              <a:buNone/>
            </a:pPr>
            <a:endParaRPr lang="uk-UA" sz="2400" dirty="0" smtClean="0"/>
          </a:p>
          <a:p>
            <a:endParaRPr lang="uk-UA" sz="2400" dirty="0" smtClean="0"/>
          </a:p>
        </p:txBody>
      </p:sp>
    </p:spTree>
    <p:extLst>
      <p:ext uri="{BB962C8B-B14F-4D97-AF65-F5344CB8AC3E}">
        <p14:creationId xmlns:p14="http://schemas.microsoft.com/office/powerpoint/2010/main" val="323532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7620000" cy="114300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Посилання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388424" cy="5832648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uk-UA" sz="4800" b="1" dirty="0" smtClean="0"/>
              <a:t>Сайт ВІКНУ: </a:t>
            </a:r>
            <a:endParaRPr lang="en-US" sz="4800" b="1" dirty="0" smtClean="0"/>
          </a:p>
          <a:p>
            <a:pPr marL="114300" indent="0">
              <a:buNone/>
            </a:pPr>
            <a:endParaRPr lang="uk-UA" sz="4800" b="1" dirty="0" smtClean="0"/>
          </a:p>
          <a:p>
            <a:pPr marL="114300" indent="0">
              <a:buNone/>
            </a:pPr>
            <a:r>
              <a:rPr lang="ru-RU" sz="3200" b="1" dirty="0"/>
              <a:t>День </a:t>
            </a:r>
            <a:r>
              <a:rPr lang="ru-RU" sz="3200" b="1" dirty="0" err="1"/>
              <a:t>відкритих</a:t>
            </a:r>
            <a:r>
              <a:rPr lang="ru-RU" sz="3200" b="1" dirty="0"/>
              <a:t> </a:t>
            </a:r>
            <a:r>
              <a:rPr lang="ru-RU" sz="3200" b="1" dirty="0" err="1"/>
              <a:t>можливостеи</a:t>
            </a:r>
            <a:r>
              <a:rPr lang="ru-RU" sz="3200" b="1" dirty="0"/>
              <a:t>̆</a:t>
            </a:r>
          </a:p>
          <a:p>
            <a:pPr marL="114300" indent="0">
              <a:buNone/>
            </a:pPr>
            <a:r>
              <a:rPr lang="en-US" sz="3200" b="1" dirty="0"/>
              <a:t>https://mil.univ.kiev.ua/page/news/1/view/725 </a:t>
            </a:r>
            <a:endParaRPr lang="en-US" sz="3200" b="1" dirty="0" smtClean="0"/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теоріі</a:t>
            </a:r>
            <a:r>
              <a:rPr lang="ru-RU" sz="3200" b="1" dirty="0"/>
              <a:t>̈ до практики</a:t>
            </a:r>
          </a:p>
          <a:p>
            <a:pPr marL="114300" indent="0">
              <a:buNone/>
            </a:pPr>
            <a:r>
              <a:rPr lang="en-US" sz="3200" b="1" dirty="0"/>
              <a:t>https://mil.univ.kiev.ua/page/news/1/view/533 </a:t>
            </a:r>
            <a:endParaRPr lang="en-US" sz="3200" b="1" dirty="0" smtClean="0"/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r>
              <a:rPr lang="ru-RU" sz="3200" b="1" dirty="0"/>
              <a:t>День науки</a:t>
            </a:r>
          </a:p>
          <a:p>
            <a:pPr marL="114300" indent="0">
              <a:buNone/>
            </a:pPr>
            <a:r>
              <a:rPr lang="en-US" sz="3200" b="1" dirty="0"/>
              <a:t>https://mil.univ.kiev.ua/page/news/1/view/564 </a:t>
            </a:r>
            <a:endParaRPr lang="en-US" sz="3200" b="1" dirty="0" smtClean="0"/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r>
              <a:rPr lang="ru-RU" sz="3200" b="1" dirty="0"/>
              <a:t>Спортивна краса</a:t>
            </a:r>
            <a:r>
              <a:rPr lang="ru-RU" sz="3200" b="1" dirty="0" smtClean="0"/>
              <a:t>!</a:t>
            </a:r>
            <a:endParaRPr lang="ru-RU" sz="3200" b="1" dirty="0"/>
          </a:p>
          <a:p>
            <a:pPr marL="114300" indent="0">
              <a:buNone/>
            </a:pPr>
            <a:r>
              <a:rPr lang="en-US" sz="3200" b="1" dirty="0">
                <a:hlinkClick r:id="rId2"/>
              </a:rPr>
              <a:t>https://</a:t>
            </a:r>
            <a:r>
              <a:rPr lang="en-US" sz="3200" b="1" dirty="0" smtClean="0">
                <a:hlinkClick r:id="rId2"/>
              </a:rPr>
              <a:t>mil.univ.kiev.ua/page/news/1/view/600</a:t>
            </a:r>
            <a:endParaRPr lang="en-US" sz="3200" b="1" dirty="0" smtClean="0"/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r>
              <a:rPr lang="ru-RU" sz="3200" b="1" dirty="0" err="1"/>
              <a:t>Міжнародне</a:t>
            </a:r>
            <a:r>
              <a:rPr lang="ru-RU" sz="3200" b="1" dirty="0"/>
              <a:t> </a:t>
            </a:r>
            <a:r>
              <a:rPr lang="ru-RU" sz="3200" b="1" dirty="0" err="1"/>
              <a:t>співробітництво</a:t>
            </a:r>
            <a:r>
              <a:rPr lang="ru-RU" sz="3200" b="1" dirty="0"/>
              <a:t> - </a:t>
            </a:r>
            <a:r>
              <a:rPr lang="ru-RU" sz="3200" b="1" dirty="0" err="1"/>
              <a:t>важливий</a:t>
            </a:r>
            <a:r>
              <a:rPr lang="ru-RU" sz="3200" b="1" dirty="0"/>
              <a:t> аспект </a:t>
            </a:r>
            <a:r>
              <a:rPr lang="ru-RU" sz="3200" b="1" dirty="0" err="1"/>
              <a:t>підготовки</a:t>
            </a:r>
            <a:r>
              <a:rPr lang="ru-RU" sz="3200" b="1" dirty="0"/>
              <a:t> </a:t>
            </a:r>
            <a:r>
              <a:rPr lang="ru-RU" sz="3200" b="1" dirty="0" err="1"/>
              <a:t>курсантів</a:t>
            </a:r>
            <a:r>
              <a:rPr lang="ru-RU" sz="3200" b="1" dirty="0"/>
              <a:t> </a:t>
            </a:r>
            <a:r>
              <a:rPr lang="ru-RU" sz="3200" b="1" dirty="0" err="1"/>
              <a:t>Військового</a:t>
            </a:r>
            <a:r>
              <a:rPr lang="ru-RU" sz="3200" b="1" dirty="0"/>
              <a:t> </a:t>
            </a:r>
            <a:r>
              <a:rPr lang="ru-RU" sz="3200" b="1" dirty="0" err="1"/>
              <a:t>інституту</a:t>
            </a:r>
            <a:r>
              <a:rPr lang="ru-RU" sz="3200" b="1" dirty="0"/>
              <a:t>.</a:t>
            </a:r>
          </a:p>
          <a:p>
            <a:pPr marL="114300" indent="0">
              <a:buNone/>
            </a:pPr>
            <a:r>
              <a:rPr lang="en-US" sz="3200" b="1" dirty="0"/>
              <a:t>http://www.mil.univ.kiev.ua/page/news/1/view/680 </a:t>
            </a:r>
            <a:endParaRPr lang="en-US" sz="3200" b="1" dirty="0" smtClean="0"/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r>
              <a:rPr lang="ru-RU" sz="3200" b="1" dirty="0"/>
              <a:t>У </a:t>
            </a:r>
            <a:r>
              <a:rPr lang="ru-RU" sz="3200" b="1" dirty="0" err="1"/>
              <a:t>Військовому</a:t>
            </a:r>
            <a:r>
              <a:rPr lang="ru-RU" sz="3200" b="1" dirty="0"/>
              <a:t> </a:t>
            </a:r>
            <a:r>
              <a:rPr lang="ru-RU" sz="3200" b="1" dirty="0" err="1"/>
              <a:t>інституті</a:t>
            </a:r>
            <a:r>
              <a:rPr lang="ru-RU" sz="3200" b="1" dirty="0"/>
              <a:t> </a:t>
            </a:r>
            <a:r>
              <a:rPr lang="ru-RU" sz="3200" b="1" dirty="0" err="1"/>
              <a:t>Київського</a:t>
            </a:r>
            <a:r>
              <a:rPr lang="ru-RU" sz="3200" b="1" dirty="0"/>
              <a:t> </a:t>
            </a:r>
            <a:r>
              <a:rPr lang="ru-RU" sz="3200" b="1" dirty="0" err="1"/>
              <a:t>національного</a:t>
            </a:r>
            <a:r>
              <a:rPr lang="ru-RU" sz="3200" b="1" dirty="0"/>
              <a:t> </a:t>
            </a:r>
            <a:r>
              <a:rPr lang="ru-RU" sz="3200" b="1" dirty="0" err="1"/>
              <a:t>університету</a:t>
            </a:r>
            <a:r>
              <a:rPr lang="ru-RU" sz="3200" b="1" dirty="0"/>
              <a:t> </a:t>
            </a:r>
            <a:r>
              <a:rPr lang="ru-RU" sz="3200" b="1" dirty="0" err="1"/>
              <a:t>імені</a:t>
            </a:r>
            <a:r>
              <a:rPr lang="ru-RU" sz="3200" b="1" dirty="0"/>
              <a:t> Тараса </a:t>
            </a:r>
            <a:r>
              <a:rPr lang="ru-RU" sz="3200" b="1" dirty="0" err="1"/>
              <a:t>Шевченка</a:t>
            </a:r>
            <a:r>
              <a:rPr lang="ru-RU" sz="3200" b="1" dirty="0"/>
              <a:t> </a:t>
            </a:r>
            <a:r>
              <a:rPr lang="ru-RU" sz="3200" b="1" dirty="0" err="1"/>
              <a:t>відбулась</a:t>
            </a:r>
            <a:r>
              <a:rPr lang="ru-RU" sz="3200" b="1" dirty="0"/>
              <a:t> </a:t>
            </a:r>
            <a:r>
              <a:rPr lang="ru-RU" sz="3200" b="1" dirty="0" err="1"/>
              <a:t>робоча</a:t>
            </a:r>
            <a:r>
              <a:rPr lang="ru-RU" sz="3200" b="1" dirty="0"/>
              <a:t> </a:t>
            </a:r>
            <a:r>
              <a:rPr lang="ru-RU" sz="3200" b="1" dirty="0" err="1"/>
              <a:t>зустріч</a:t>
            </a:r>
            <a:r>
              <a:rPr lang="ru-RU" sz="3200" b="1" dirty="0"/>
              <a:t> з </a:t>
            </a:r>
            <a:r>
              <a:rPr lang="ru-RU" sz="3200" b="1" dirty="0" err="1"/>
              <a:t>представниками</a:t>
            </a:r>
            <a:r>
              <a:rPr lang="ru-RU" sz="3200" b="1" dirty="0"/>
              <a:t> </a:t>
            </a:r>
            <a:r>
              <a:rPr lang="ru-RU" sz="3200" b="1" dirty="0" err="1"/>
              <a:t>Міністерства</a:t>
            </a:r>
            <a:r>
              <a:rPr lang="ru-RU" sz="3200" b="1" dirty="0"/>
              <a:t> оборони </a:t>
            </a:r>
            <a:r>
              <a:rPr lang="ru-RU" sz="3200" b="1" dirty="0" err="1"/>
              <a:t>Грузії</a:t>
            </a:r>
            <a:r>
              <a:rPr lang="ru-RU" sz="3200" b="1" dirty="0"/>
              <a:t> з </a:t>
            </a:r>
            <a:r>
              <a:rPr lang="ru-RU" sz="3200" b="1" dirty="0" err="1"/>
              <a:t>питань</a:t>
            </a:r>
            <a:r>
              <a:rPr lang="ru-RU" sz="3200" b="1" dirty="0"/>
              <a:t> </a:t>
            </a:r>
            <a:r>
              <a:rPr lang="ru-RU" sz="3200" b="1" dirty="0" err="1"/>
              <a:t>розвитку</a:t>
            </a:r>
            <a:r>
              <a:rPr lang="ru-RU" sz="3200" b="1" dirty="0"/>
              <a:t> </a:t>
            </a:r>
            <a:r>
              <a:rPr lang="ru-RU" sz="3200" b="1" dirty="0" err="1"/>
              <a:t>стратегічних</a:t>
            </a:r>
            <a:r>
              <a:rPr lang="ru-RU" sz="3200" b="1" dirty="0"/>
              <a:t> </a:t>
            </a:r>
            <a:r>
              <a:rPr lang="ru-RU" sz="3200" b="1" dirty="0" err="1"/>
              <a:t>комунікацій</a:t>
            </a:r>
            <a:endParaRPr lang="ru-RU" sz="3200" b="1" dirty="0"/>
          </a:p>
          <a:p>
            <a:pPr marL="114300" indent="0">
              <a:buNone/>
            </a:pPr>
            <a:r>
              <a:rPr lang="en-US" sz="3200" b="1" dirty="0"/>
              <a:t>http://www.mil.univ.kiev.ua/page/news/1/view/625 </a:t>
            </a:r>
          </a:p>
          <a:p>
            <a:pPr marL="114300" indent="0">
              <a:buNone/>
            </a:pPr>
            <a:r>
              <a:rPr lang="en-US" sz="3200" b="1" dirty="0"/>
              <a:t> </a:t>
            </a:r>
          </a:p>
          <a:p>
            <a:pPr marL="114300" indent="0">
              <a:buNone/>
            </a:pPr>
            <a:r>
              <a:rPr lang="ru-RU" sz="3200" b="1" dirty="0" err="1"/>
              <a:t>Практичне</a:t>
            </a:r>
            <a:r>
              <a:rPr lang="ru-RU" sz="3200" b="1" dirty="0"/>
              <a:t> </a:t>
            </a:r>
            <a:r>
              <a:rPr lang="ru-RU" sz="3200" b="1" dirty="0" err="1"/>
              <a:t>заняття</a:t>
            </a:r>
            <a:r>
              <a:rPr lang="ru-RU" sz="3200" b="1" dirty="0"/>
              <a:t> з </a:t>
            </a:r>
            <a:r>
              <a:rPr lang="ru-RU" sz="3200" b="1" dirty="0" err="1"/>
              <a:t>дисципліни</a:t>
            </a:r>
            <a:r>
              <a:rPr lang="ru-RU" sz="3200" b="1" dirty="0"/>
              <a:t> </a:t>
            </a:r>
            <a:r>
              <a:rPr lang="ru-RU" sz="3200" b="1" dirty="0" err="1"/>
              <a:t>інженерна</a:t>
            </a:r>
            <a:r>
              <a:rPr lang="ru-RU" sz="3200" b="1" dirty="0"/>
              <a:t> </a:t>
            </a:r>
            <a:r>
              <a:rPr lang="ru-RU" sz="3200" b="1" dirty="0" err="1"/>
              <a:t>підготовка</a:t>
            </a:r>
            <a:endParaRPr lang="ru-RU" sz="3200" b="1" dirty="0"/>
          </a:p>
          <a:p>
            <a:pPr marL="114300" indent="0">
              <a:buNone/>
            </a:pPr>
            <a:r>
              <a:rPr lang="en-US" sz="3200" b="1" dirty="0"/>
              <a:t>http://www.mil.univ.kiev.ua/page/news/1/view/512 </a:t>
            </a:r>
          </a:p>
          <a:p>
            <a:pPr marL="114300" indent="0">
              <a:buNone/>
            </a:pPr>
            <a:r>
              <a:rPr lang="en-US" sz="3200" b="1" dirty="0"/>
              <a:t> </a:t>
            </a:r>
          </a:p>
          <a:p>
            <a:pPr marL="114300" indent="0">
              <a:buNone/>
            </a:pPr>
            <a:r>
              <a:rPr lang="ru-RU" sz="3200" b="1" dirty="0"/>
              <a:t>ТАКТИЧНА МЕДИЦИНА</a:t>
            </a:r>
          </a:p>
          <a:p>
            <a:pPr marL="114300" indent="0">
              <a:buNone/>
            </a:pPr>
            <a:r>
              <a:rPr lang="en-US" sz="3200" b="1" dirty="0"/>
              <a:t>http://www.mil.univ.kiev.ua/page/news/1/view/509 </a:t>
            </a:r>
          </a:p>
          <a:p>
            <a:pPr marL="114300" indent="0">
              <a:buNone/>
            </a:pPr>
            <a:r>
              <a:rPr lang="en-US" sz="3200" b="1" dirty="0"/>
              <a:t> </a:t>
            </a:r>
          </a:p>
          <a:p>
            <a:pPr marL="114300" indent="0">
              <a:buNone/>
            </a:pPr>
            <a:r>
              <a:rPr lang="ru-RU" sz="3200" b="1" dirty="0" err="1"/>
              <a:t>Майбутні</a:t>
            </a:r>
            <a:r>
              <a:rPr lang="ru-RU" sz="3200" b="1" dirty="0"/>
              <a:t> </a:t>
            </a:r>
            <a:r>
              <a:rPr lang="ru-RU" sz="3200" b="1" dirty="0" err="1"/>
              <a:t>військові</a:t>
            </a:r>
            <a:r>
              <a:rPr lang="ru-RU" sz="3200" b="1" dirty="0"/>
              <a:t> </a:t>
            </a:r>
            <a:r>
              <a:rPr lang="ru-RU" sz="3200" b="1" dirty="0" err="1"/>
              <a:t>журналісти</a:t>
            </a:r>
            <a:r>
              <a:rPr lang="ru-RU" sz="3200" b="1" dirty="0"/>
              <a:t> </a:t>
            </a:r>
            <a:r>
              <a:rPr lang="ru-RU" sz="3200" b="1" dirty="0" err="1"/>
              <a:t>отримали</a:t>
            </a:r>
            <a:r>
              <a:rPr lang="ru-RU" sz="3200" b="1" dirty="0"/>
              <a:t> </a:t>
            </a:r>
            <a:r>
              <a:rPr lang="ru-RU" sz="3200" b="1" dirty="0" err="1"/>
              <a:t>майстер</a:t>
            </a:r>
            <a:r>
              <a:rPr lang="ru-RU" sz="3200" b="1" dirty="0"/>
              <a:t> </a:t>
            </a:r>
            <a:r>
              <a:rPr lang="ru-RU" sz="3200" b="1" dirty="0" err="1"/>
              <a:t>клас</a:t>
            </a:r>
            <a:r>
              <a:rPr lang="ru-RU" sz="3200" b="1" dirty="0"/>
              <a:t> </a:t>
            </a:r>
            <a:r>
              <a:rPr lang="ru-RU" sz="3200" b="1" dirty="0" err="1"/>
              <a:t>від</a:t>
            </a:r>
            <a:r>
              <a:rPr lang="ru-RU" sz="3200" b="1" dirty="0"/>
              <a:t> </a:t>
            </a:r>
            <a:r>
              <a:rPr lang="ru-RU" sz="3200" b="1" dirty="0" err="1"/>
              <a:t>професіонала</a:t>
            </a:r>
            <a:endParaRPr lang="ru-RU" sz="3200" b="1" dirty="0"/>
          </a:p>
          <a:p>
            <a:pPr marL="114300" indent="0">
              <a:buNone/>
            </a:pPr>
            <a:r>
              <a:rPr lang="en-US" sz="3200" b="1" dirty="0"/>
              <a:t>http://www.mil.univ.kiev.ua/page/news/1/view/474 </a:t>
            </a:r>
          </a:p>
          <a:p>
            <a:pPr marL="114300" indent="0">
              <a:buNone/>
            </a:pPr>
            <a:r>
              <a:rPr lang="en-US" sz="3200" b="1" dirty="0"/>
              <a:t> </a:t>
            </a:r>
          </a:p>
          <a:p>
            <a:pPr marL="114300" indent="0">
              <a:buNone/>
            </a:pPr>
            <a:r>
              <a:rPr lang="ru-RU" sz="3200" b="1" dirty="0"/>
              <a:t>КАДЕТИ АКАДЕМІЇ ВІЙСЬКОВО-ПОВІТРЯНИХ СИЛ США ВІДВІДАЛИ ВІЙСЬКОВИЙ ІНСТИТУТ КИЇВСЬКОГО НАЦІОНАЛЬНОГО УНІВЕРСИТЕТУ ІМЕНІ ТАРАСА ШЕВЧЕНКА</a:t>
            </a:r>
          </a:p>
          <a:p>
            <a:pPr marL="114300" indent="0">
              <a:buNone/>
            </a:pPr>
            <a:r>
              <a:rPr lang="en-US" sz="3200" b="1" dirty="0"/>
              <a:t>http://www.mil.univ.kiev.ua/page/news/1/view/691 </a:t>
            </a:r>
          </a:p>
          <a:p>
            <a:pPr marL="114300" indent="0">
              <a:buNone/>
            </a:pPr>
            <a:r>
              <a:rPr lang="en-US" sz="3200" b="1" dirty="0"/>
              <a:t> </a:t>
            </a:r>
          </a:p>
          <a:p>
            <a:pPr marL="114300" indent="0">
              <a:buNone/>
            </a:pPr>
            <a:r>
              <a:rPr lang="ru-RU" sz="3200" b="1" dirty="0"/>
              <a:t>Заходи </a:t>
            </a:r>
            <a:r>
              <a:rPr lang="ru-RU" sz="3200" b="1" dirty="0" err="1"/>
              <a:t>присвячені</a:t>
            </a:r>
            <a:r>
              <a:rPr lang="ru-RU" sz="3200" b="1" dirty="0"/>
              <a:t> «Дню НАТО»</a:t>
            </a:r>
          </a:p>
          <a:p>
            <a:pPr marL="114300" indent="0">
              <a:buNone/>
            </a:pPr>
            <a:r>
              <a:rPr lang="en-US" sz="3200" b="1" dirty="0"/>
              <a:t>https://mil.univ.kiev.ua/page/news/1/view/840 </a:t>
            </a:r>
            <a:endParaRPr lang="en-US" sz="3200" b="1" dirty="0" smtClean="0"/>
          </a:p>
          <a:p>
            <a:pPr marL="114300" indent="0">
              <a:buNone/>
            </a:pPr>
            <a:r>
              <a:rPr lang="ru-RU" sz="3200" b="1" dirty="0" err="1" smtClean="0"/>
              <a:t>Незламна</a:t>
            </a:r>
            <a:r>
              <a:rPr lang="ru-RU" sz="3200" b="1" dirty="0" smtClean="0"/>
              <a:t> </a:t>
            </a:r>
            <a:r>
              <a:rPr lang="ru-RU" sz="3200" b="1" dirty="0"/>
              <a:t>сила духу</a:t>
            </a:r>
          </a:p>
          <a:p>
            <a:pPr marL="114300" indent="0">
              <a:buNone/>
            </a:pPr>
            <a:r>
              <a:rPr lang="en-US" sz="3200" b="1" dirty="0">
                <a:hlinkClick r:id="rId3"/>
              </a:rPr>
              <a:t>https://</a:t>
            </a:r>
            <a:r>
              <a:rPr lang="en-US" sz="3200" b="1" dirty="0" smtClean="0">
                <a:hlinkClick r:id="rId3"/>
              </a:rPr>
              <a:t>mil.univ.kiev.ua/page/news/1/view/811</a:t>
            </a:r>
            <a:endParaRPr lang="en-US" sz="3200" b="1" dirty="0" smtClean="0"/>
          </a:p>
          <a:p>
            <a:pPr marL="114300" indent="0">
              <a:buNone/>
            </a:pPr>
            <a:r>
              <a:rPr lang="en-US" sz="3200" b="1" dirty="0" smtClean="0"/>
              <a:t>  </a:t>
            </a:r>
            <a:r>
              <a:rPr lang="ru-RU" sz="3200" b="1" dirty="0"/>
              <a:t>У ВІКНУ </a:t>
            </a:r>
            <a:r>
              <a:rPr lang="ru-RU" sz="3200" b="1" dirty="0" err="1"/>
              <a:t>відбулась</a:t>
            </a:r>
            <a:r>
              <a:rPr lang="ru-RU" sz="3200" b="1" dirty="0"/>
              <a:t> </a:t>
            </a:r>
            <a:r>
              <a:rPr lang="en-US" sz="3200" b="1" dirty="0"/>
              <a:t>XV </a:t>
            </a:r>
            <a:r>
              <a:rPr lang="ru-RU" sz="3200" b="1" dirty="0" err="1"/>
              <a:t>Міжнародна</a:t>
            </a:r>
            <a:r>
              <a:rPr lang="ru-RU" sz="3200" b="1" dirty="0"/>
              <a:t> </a:t>
            </a:r>
            <a:r>
              <a:rPr lang="ru-RU" sz="3200" b="1" dirty="0" err="1"/>
              <a:t>науково</a:t>
            </a:r>
            <a:r>
              <a:rPr lang="ru-RU" sz="3200" b="1" dirty="0"/>
              <a:t>-практична </a:t>
            </a:r>
            <a:r>
              <a:rPr lang="ru-RU" sz="3200" b="1" dirty="0" err="1"/>
              <a:t>конференція</a:t>
            </a:r>
            <a:endParaRPr lang="ru-RU" sz="3200" b="1" dirty="0"/>
          </a:p>
          <a:p>
            <a:pPr marL="114300" indent="0">
              <a:buNone/>
            </a:pPr>
            <a:r>
              <a:rPr lang="en-US" sz="3200" b="1" dirty="0"/>
              <a:t>https://mil.univ.kiev.ua/page/news/1/view/858 </a:t>
            </a:r>
          </a:p>
          <a:p>
            <a:pPr marL="114300" indent="0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«</a:t>
            </a:r>
            <a:r>
              <a:rPr lang="ru-RU" sz="3200" b="1" dirty="0"/>
              <a:t>СЛОВО СВІДКА» ДЛЯ КУРСАНТІВ ВІЙСЬКОВОГО ІНСТИТУТУ</a:t>
            </a:r>
          </a:p>
          <a:p>
            <a:pPr marL="114300" indent="0">
              <a:buNone/>
            </a:pPr>
            <a:r>
              <a:rPr lang="en-US" sz="3200" b="1" dirty="0"/>
              <a:t>https://mil.univ.kiev.ua/page/news/1/view/669\ </a:t>
            </a:r>
          </a:p>
          <a:p>
            <a:pPr marL="114300" indent="0">
              <a:buNone/>
            </a:pPr>
            <a:r>
              <a:rPr lang="en-US" sz="3200" b="1" dirty="0"/>
              <a:t> </a:t>
            </a:r>
            <a:r>
              <a:rPr lang="ru-RU" sz="3200" b="1" dirty="0" smtClean="0"/>
              <a:t>У </a:t>
            </a:r>
            <a:r>
              <a:rPr lang="ru-RU" sz="3200" b="1" dirty="0" err="1"/>
              <a:t>Військовому</a:t>
            </a:r>
            <a:r>
              <a:rPr lang="ru-RU" sz="3200" b="1" dirty="0"/>
              <a:t> </a:t>
            </a:r>
            <a:r>
              <a:rPr lang="ru-RU" sz="3200" b="1" dirty="0" err="1"/>
              <a:t>інституті</a:t>
            </a:r>
            <a:r>
              <a:rPr lang="ru-RU" sz="3200" b="1" dirty="0"/>
              <a:t> </a:t>
            </a:r>
            <a:r>
              <a:rPr lang="ru-RU" sz="3200" b="1" dirty="0" err="1"/>
              <a:t>Київського</a:t>
            </a:r>
            <a:r>
              <a:rPr lang="ru-RU" sz="3200" b="1" dirty="0"/>
              <a:t> </a:t>
            </a:r>
            <a:r>
              <a:rPr lang="ru-RU" sz="3200" b="1" dirty="0" err="1"/>
              <a:t>національного</a:t>
            </a:r>
            <a:r>
              <a:rPr lang="ru-RU" sz="3200" b="1" dirty="0"/>
              <a:t> </a:t>
            </a:r>
            <a:r>
              <a:rPr lang="ru-RU" sz="3200" b="1" dirty="0" err="1"/>
              <a:t>університету</a:t>
            </a:r>
            <a:r>
              <a:rPr lang="ru-RU" sz="3200" b="1" dirty="0"/>
              <a:t> </a:t>
            </a:r>
            <a:r>
              <a:rPr lang="ru-RU" sz="3200" b="1" dirty="0" err="1"/>
              <a:t>імені</a:t>
            </a:r>
            <a:r>
              <a:rPr lang="ru-RU" sz="3200" b="1" dirty="0"/>
              <a:t> Тараса </a:t>
            </a:r>
            <a:r>
              <a:rPr lang="ru-RU" sz="3200" b="1" dirty="0" err="1"/>
              <a:t>Шевченка</a:t>
            </a:r>
            <a:r>
              <a:rPr lang="ru-RU" sz="3200" b="1" dirty="0"/>
              <a:t> </a:t>
            </a:r>
            <a:r>
              <a:rPr lang="ru-RU" sz="3200" b="1" dirty="0" err="1"/>
              <a:t>відбулася</a:t>
            </a:r>
            <a:r>
              <a:rPr lang="ru-RU" sz="3200" b="1" dirty="0"/>
              <a:t> </a:t>
            </a:r>
            <a:r>
              <a:rPr lang="en-US" sz="3200" b="1" dirty="0"/>
              <a:t>XIV </a:t>
            </a:r>
            <a:r>
              <a:rPr lang="ru-RU" sz="3200" b="1" dirty="0" err="1"/>
              <a:t>Міжнародна</a:t>
            </a:r>
            <a:r>
              <a:rPr lang="ru-RU" sz="3200" b="1" dirty="0"/>
              <a:t> </a:t>
            </a:r>
            <a:r>
              <a:rPr lang="ru-RU" sz="3200" b="1" dirty="0" err="1"/>
              <a:t>науково</a:t>
            </a:r>
            <a:r>
              <a:rPr lang="ru-RU" sz="3200" b="1" dirty="0"/>
              <a:t>-практична </a:t>
            </a:r>
            <a:r>
              <a:rPr lang="ru-RU" sz="3200" b="1" dirty="0" err="1"/>
              <a:t>конференція</a:t>
            </a:r>
            <a:r>
              <a:rPr lang="ru-RU" sz="3200" b="1" dirty="0"/>
              <a:t> «</a:t>
            </a:r>
            <a:r>
              <a:rPr lang="ru-RU" sz="3200" b="1" dirty="0" err="1"/>
              <a:t>Військова</a:t>
            </a:r>
            <a:r>
              <a:rPr lang="ru-RU" sz="3200" b="1" dirty="0"/>
              <a:t> </a:t>
            </a:r>
            <a:r>
              <a:rPr lang="ru-RU" sz="3200" b="1" dirty="0" err="1"/>
              <a:t>освіта</a:t>
            </a:r>
            <a:r>
              <a:rPr lang="ru-RU" sz="3200" b="1" dirty="0"/>
              <a:t> і наука: </a:t>
            </a:r>
            <a:r>
              <a:rPr lang="ru-RU" sz="3200" b="1" dirty="0" err="1"/>
              <a:t>сьогодення</a:t>
            </a:r>
            <a:r>
              <a:rPr lang="ru-RU" sz="3200" b="1" dirty="0"/>
              <a:t> та </a:t>
            </a:r>
            <a:r>
              <a:rPr lang="ru-RU" sz="3200" b="1" dirty="0" err="1"/>
              <a:t>майбутнє</a:t>
            </a:r>
            <a:r>
              <a:rPr lang="ru-RU" sz="3200" b="1" dirty="0"/>
              <a:t>»</a:t>
            </a:r>
          </a:p>
          <a:p>
            <a:pPr marL="114300" indent="0">
              <a:buNone/>
            </a:pPr>
            <a:r>
              <a:rPr lang="en-US" sz="3200" b="1" dirty="0"/>
              <a:t>https://mil.univ.kiev.ua/page/news/1/view/634 </a:t>
            </a:r>
          </a:p>
          <a:p>
            <a:pPr marL="114300" indent="0">
              <a:buNone/>
            </a:pPr>
            <a:r>
              <a:rPr lang="en-US" sz="3200" b="1" dirty="0"/>
              <a:t> </a:t>
            </a:r>
            <a:r>
              <a:rPr lang="ru-RU" sz="3200" b="1" dirty="0" smtClean="0"/>
              <a:t>ДІВЧАТА </a:t>
            </a:r>
            <a:r>
              <a:rPr lang="ru-RU" sz="3200" b="1" dirty="0"/>
              <a:t>КРОКУЮТЬ ВПЕВНЕНО!</a:t>
            </a:r>
          </a:p>
          <a:p>
            <a:pPr marL="114300" indent="0">
              <a:buNone/>
            </a:pPr>
            <a:r>
              <a:rPr lang="en-US" sz="3200" b="1" dirty="0"/>
              <a:t>https://mil.univ.kiev.ua/page/news/1/view/591 </a:t>
            </a:r>
          </a:p>
          <a:p>
            <a:pPr marL="114300" indent="0">
              <a:buNone/>
            </a:pPr>
            <a:r>
              <a:rPr lang="en-US" sz="3200" b="1" dirty="0"/>
              <a:t> </a:t>
            </a:r>
            <a:r>
              <a:rPr lang="ru-RU" sz="3200" b="1" dirty="0" err="1" smtClean="0"/>
              <a:t>Від</a:t>
            </a:r>
            <a:r>
              <a:rPr lang="ru-RU" sz="3200" b="1" dirty="0" smtClean="0"/>
              <a:t> </a:t>
            </a:r>
            <a:r>
              <a:rPr lang="ru-RU" sz="3200" b="1" dirty="0" err="1"/>
              <a:t>теорії</a:t>
            </a:r>
            <a:r>
              <a:rPr lang="ru-RU" sz="3200" b="1" dirty="0"/>
              <a:t> до практики</a:t>
            </a:r>
          </a:p>
          <a:p>
            <a:pPr marL="114300" indent="0">
              <a:buNone/>
            </a:pPr>
            <a:r>
              <a:rPr lang="en-US" sz="3200" b="1" dirty="0"/>
              <a:t>https://mil.univ.kiev.ua/page/news/1/view/533 </a:t>
            </a:r>
          </a:p>
          <a:p>
            <a:pPr marL="11430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1056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8" y="116632"/>
            <a:ext cx="8382405" cy="662473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100" b="1" dirty="0"/>
              <a:t>Для </a:t>
            </a:r>
            <a:r>
              <a:rPr lang="ru-RU" sz="1100" b="1" dirty="0" err="1"/>
              <a:t>газети</a:t>
            </a:r>
            <a:r>
              <a:rPr lang="ru-RU" sz="1100" b="1" dirty="0"/>
              <a:t> </a:t>
            </a:r>
            <a:r>
              <a:rPr lang="ru-RU" sz="1100" b="1" dirty="0" err="1"/>
              <a:t>Військового</a:t>
            </a:r>
            <a:r>
              <a:rPr lang="ru-RU" sz="1100" b="1" dirty="0"/>
              <a:t> </a:t>
            </a:r>
            <a:r>
              <a:rPr lang="ru-RU" sz="1100" b="1" dirty="0" err="1"/>
              <a:t>інституту</a:t>
            </a:r>
            <a:r>
              <a:rPr lang="ru-RU" sz="1100" b="1" dirty="0"/>
              <a:t> «</a:t>
            </a:r>
            <a:r>
              <a:rPr lang="ru-RU" sz="1100" b="1" dirty="0" err="1"/>
              <a:t>Універсант</a:t>
            </a:r>
            <a:r>
              <a:rPr lang="ru-RU" sz="1100" b="1" dirty="0"/>
              <a:t>» :</a:t>
            </a:r>
          </a:p>
          <a:p>
            <a:pPr marL="114300" indent="0">
              <a:buNone/>
            </a:pPr>
            <a:r>
              <a:rPr lang="ru-RU" sz="600" dirty="0"/>
              <a:t> </a:t>
            </a:r>
            <a:r>
              <a:rPr lang="ru-RU" sz="700" dirty="0" err="1" smtClean="0"/>
              <a:t>Випуск</a:t>
            </a:r>
            <a:r>
              <a:rPr lang="ru-RU" sz="700" dirty="0" smtClean="0"/>
              <a:t> </a:t>
            </a:r>
            <a:r>
              <a:rPr lang="ru-RU" sz="700" dirty="0"/>
              <a:t>7</a:t>
            </a:r>
          </a:p>
          <a:p>
            <a:pPr marL="114300" indent="0">
              <a:buNone/>
            </a:pPr>
            <a:r>
              <a:rPr lang="ru-RU" sz="700" dirty="0"/>
              <a:t>Рубрика «Знай Наших</a:t>
            </a:r>
            <a:r>
              <a:rPr lang="ru-RU" sz="700" dirty="0" smtClean="0"/>
              <a:t>» </a:t>
            </a:r>
            <a:endParaRPr lang="ru-RU" sz="700" dirty="0"/>
          </a:p>
          <a:p>
            <a:pPr marL="114300" indent="0">
              <a:buNone/>
            </a:pPr>
            <a:r>
              <a:rPr lang="ru-RU" sz="700" dirty="0" err="1"/>
              <a:t>Якщо</a:t>
            </a:r>
            <a:r>
              <a:rPr lang="ru-RU" sz="700" dirty="0"/>
              <a:t> </a:t>
            </a:r>
            <a:r>
              <a:rPr lang="ru-RU" sz="700" dirty="0" err="1"/>
              <a:t>писати</a:t>
            </a:r>
            <a:r>
              <a:rPr lang="ru-RU" sz="700" dirty="0"/>
              <a:t> про Майдан, то </a:t>
            </a:r>
            <a:r>
              <a:rPr lang="ru-RU" sz="700" dirty="0" err="1"/>
              <a:t>виключно</a:t>
            </a:r>
            <a:r>
              <a:rPr lang="ru-RU" sz="700" dirty="0"/>
              <a:t>, як про перемогу</a:t>
            </a:r>
          </a:p>
          <a:p>
            <a:pPr marL="114300" indent="0">
              <a:buNone/>
            </a:pPr>
            <a:r>
              <a:rPr lang="en-US" sz="700" dirty="0"/>
              <a:t>file:///C:/Users/%D0%93%D1%96%D1%81%D1%82%D1%8C1/Downloads/%D0%A3%D0%BD%D1%96%D0%B2%D0%B5%D1%80%D1%81%D0%B0%D0%BD%D1%82_7.pdf </a:t>
            </a:r>
          </a:p>
          <a:p>
            <a:pPr marL="114300" indent="0">
              <a:buNone/>
            </a:pPr>
            <a:r>
              <a:rPr lang="en-US" sz="700" dirty="0"/>
              <a:t> </a:t>
            </a:r>
            <a:r>
              <a:rPr lang="ru-RU" sz="700" dirty="0" err="1" smtClean="0"/>
              <a:t>Стаття</a:t>
            </a:r>
            <a:r>
              <a:rPr lang="ru-RU" sz="700" dirty="0" smtClean="0"/>
              <a:t> </a:t>
            </a:r>
            <a:r>
              <a:rPr lang="ru-RU" sz="700" dirty="0"/>
              <a:t>про </a:t>
            </a:r>
            <a:r>
              <a:rPr lang="ru-RU" sz="700" dirty="0" err="1"/>
              <a:t>бакалаврів</a:t>
            </a:r>
            <a:endParaRPr lang="ru-RU" sz="700" dirty="0"/>
          </a:p>
          <a:p>
            <a:pPr marL="114300" indent="0">
              <a:buNone/>
            </a:pPr>
            <a:r>
              <a:rPr lang="ru-RU" sz="700" dirty="0"/>
              <a:t> </a:t>
            </a:r>
            <a:r>
              <a:rPr lang="ru-RU" sz="700" dirty="0" smtClean="0"/>
              <a:t>• </a:t>
            </a:r>
            <a:r>
              <a:rPr lang="ru-RU" sz="700" dirty="0" err="1"/>
              <a:t>Інтерв’ю</a:t>
            </a:r>
            <a:r>
              <a:rPr lang="ru-RU" sz="700" dirty="0"/>
              <a:t> з </a:t>
            </a:r>
            <a:r>
              <a:rPr lang="ru-RU" sz="700" dirty="0" err="1"/>
              <a:t>Біланом</a:t>
            </a:r>
            <a:endParaRPr lang="ru-RU" sz="700" dirty="0"/>
          </a:p>
          <a:p>
            <a:pPr marL="114300" indent="0">
              <a:buNone/>
            </a:pPr>
            <a:r>
              <a:rPr lang="en-US" sz="700" dirty="0"/>
              <a:t>https://mil.univ.kiev.ua/files/243_797749786.pdf</a:t>
            </a:r>
          </a:p>
          <a:p>
            <a:pPr marL="114300" indent="0">
              <a:buNone/>
            </a:pPr>
            <a:r>
              <a:rPr lang="ru-RU" sz="700" dirty="0" smtClean="0"/>
              <a:t>• </a:t>
            </a:r>
            <a:r>
              <a:rPr lang="en-US" sz="700" dirty="0"/>
              <a:t>https://mil.univ.kiev.ua/page/news/1/view/680</a:t>
            </a:r>
          </a:p>
          <a:p>
            <a:pPr marL="114300" indent="0">
              <a:buNone/>
            </a:pPr>
            <a:r>
              <a:rPr lang="en-US" sz="700" dirty="0"/>
              <a:t>• https://mil.univ.kiev.ua/page/news/1/view/528</a:t>
            </a:r>
          </a:p>
          <a:p>
            <a:pPr marL="114300" indent="0">
              <a:buNone/>
            </a:pPr>
            <a:r>
              <a:rPr lang="en-US" sz="700" dirty="0"/>
              <a:t>• https://mil.univ.kiev.ua/page/news/1/view/533</a:t>
            </a:r>
          </a:p>
          <a:p>
            <a:pPr marL="114300" indent="0">
              <a:buNone/>
            </a:pPr>
            <a:r>
              <a:rPr lang="en-US" sz="700" dirty="0"/>
              <a:t>• https://mil.univ.kiev.ua/page/news/1/view/515 </a:t>
            </a:r>
          </a:p>
          <a:p>
            <a:pPr marL="114300" indent="0">
              <a:buNone/>
            </a:pPr>
            <a:r>
              <a:rPr lang="ru-RU" sz="700" dirty="0" err="1" smtClean="0"/>
              <a:t>Курсанти</a:t>
            </a:r>
            <a:r>
              <a:rPr lang="ru-RU" sz="700" dirty="0" smtClean="0"/>
              <a:t> </a:t>
            </a:r>
            <a:r>
              <a:rPr lang="ru-RU" sz="700" dirty="0" err="1"/>
              <a:t>Військового</a:t>
            </a:r>
            <a:r>
              <a:rPr lang="ru-RU" sz="700" dirty="0"/>
              <a:t> </a:t>
            </a:r>
            <a:r>
              <a:rPr lang="ru-RU" sz="700" dirty="0" err="1"/>
              <a:t>інституту</a:t>
            </a:r>
            <a:r>
              <a:rPr lang="ru-RU" sz="700" dirty="0"/>
              <a:t> </a:t>
            </a:r>
            <a:r>
              <a:rPr lang="ru-RU" sz="700" dirty="0" err="1"/>
              <a:t>продовжують</a:t>
            </a:r>
            <a:r>
              <a:rPr lang="ru-RU" sz="700" dirty="0"/>
              <a:t> </a:t>
            </a:r>
            <a:r>
              <a:rPr lang="ru-RU" sz="700" dirty="0" err="1"/>
              <a:t>навчання</a:t>
            </a:r>
            <a:r>
              <a:rPr lang="ru-RU" sz="700" dirty="0"/>
              <a:t> у </a:t>
            </a:r>
            <a:r>
              <a:rPr lang="ru-RU" sz="700" dirty="0" err="1"/>
              <a:t>Військовій</a:t>
            </a:r>
            <a:r>
              <a:rPr lang="ru-RU" sz="700" dirty="0"/>
              <a:t> </a:t>
            </a:r>
            <a:r>
              <a:rPr lang="ru-RU" sz="700" dirty="0" err="1"/>
              <a:t>академії</a:t>
            </a:r>
            <a:r>
              <a:rPr lang="ru-RU" sz="700" dirty="0"/>
              <a:t> в </a:t>
            </a:r>
            <a:r>
              <a:rPr lang="ru-RU" sz="700" dirty="0" err="1"/>
              <a:t>Софії</a:t>
            </a:r>
            <a:endParaRPr lang="ru-RU" sz="700" dirty="0"/>
          </a:p>
          <a:p>
            <a:pPr marL="114300" indent="0">
              <a:buNone/>
            </a:pPr>
            <a:r>
              <a:rPr lang="en-US" sz="700" dirty="0"/>
              <a:t>https://mil.univ.kiev.ua/page/news/1/view/863  </a:t>
            </a:r>
          </a:p>
          <a:p>
            <a:pPr marL="114300" indent="0">
              <a:buNone/>
            </a:pPr>
            <a:r>
              <a:rPr lang="en-US" sz="700" dirty="0"/>
              <a:t>2. </a:t>
            </a:r>
            <a:r>
              <a:rPr lang="ru-RU" sz="700" dirty="0" err="1"/>
              <a:t>Наші</a:t>
            </a:r>
            <a:r>
              <a:rPr lang="ru-RU" sz="700" dirty="0"/>
              <a:t> </a:t>
            </a:r>
            <a:r>
              <a:rPr lang="ru-RU" sz="700" dirty="0" err="1"/>
              <a:t>курсанти</a:t>
            </a:r>
            <a:r>
              <a:rPr lang="ru-RU" sz="700" dirty="0"/>
              <a:t> та </a:t>
            </a:r>
            <a:r>
              <a:rPr lang="ru-RU" sz="700" dirty="0" err="1"/>
              <a:t>викладачі</a:t>
            </a:r>
            <a:r>
              <a:rPr lang="ru-RU" sz="700" dirty="0"/>
              <a:t> </a:t>
            </a:r>
            <a:r>
              <a:rPr lang="ru-RU" sz="700" dirty="0" err="1"/>
              <a:t>беруть</a:t>
            </a:r>
            <a:r>
              <a:rPr lang="ru-RU" sz="700" dirty="0"/>
              <a:t> участь в </a:t>
            </a:r>
            <a:r>
              <a:rPr lang="ru-RU" sz="700" dirty="0" err="1"/>
              <a:t>міжнародній</a:t>
            </a:r>
            <a:r>
              <a:rPr lang="ru-RU" sz="700" dirty="0"/>
              <a:t> </a:t>
            </a:r>
            <a:r>
              <a:rPr lang="ru-RU" sz="700" dirty="0" err="1"/>
              <a:t>програмі</a:t>
            </a:r>
            <a:r>
              <a:rPr lang="ru-RU" sz="700" dirty="0"/>
              <a:t> </a:t>
            </a:r>
            <a:r>
              <a:rPr lang="en-US" sz="700" dirty="0"/>
              <a:t>Erasmus+ </a:t>
            </a:r>
            <a:r>
              <a:rPr lang="ru-RU" sz="700" dirty="0"/>
              <a:t>у </a:t>
            </a:r>
            <a:r>
              <a:rPr lang="ru-RU" sz="700" dirty="0" err="1"/>
              <a:t>Військовій</a:t>
            </a:r>
            <a:r>
              <a:rPr lang="ru-RU" sz="700" dirty="0"/>
              <a:t> </a:t>
            </a:r>
            <a:r>
              <a:rPr lang="ru-RU" sz="700" dirty="0" err="1"/>
              <a:t>академії</a:t>
            </a:r>
            <a:r>
              <a:rPr lang="ru-RU" sz="700" dirty="0"/>
              <a:t> </a:t>
            </a:r>
            <a:r>
              <a:rPr lang="ru-RU" sz="700" dirty="0" err="1"/>
              <a:t>імені</a:t>
            </a:r>
            <a:r>
              <a:rPr lang="ru-RU" sz="700" dirty="0"/>
              <a:t> Г. С. </a:t>
            </a:r>
            <a:r>
              <a:rPr lang="ru-RU" sz="700" dirty="0" err="1"/>
              <a:t>Раковського</a:t>
            </a:r>
            <a:r>
              <a:rPr lang="ru-RU" sz="700" dirty="0"/>
              <a:t> в </a:t>
            </a:r>
            <a:r>
              <a:rPr lang="ru-RU" sz="700" dirty="0" err="1"/>
              <a:t>столиці</a:t>
            </a:r>
            <a:r>
              <a:rPr lang="ru-RU" sz="700" dirty="0"/>
              <a:t> </a:t>
            </a:r>
            <a:r>
              <a:rPr lang="ru-RU" sz="700" dirty="0" err="1"/>
              <a:t>Болгарії-Софії</a:t>
            </a:r>
            <a:endParaRPr lang="ru-RU" sz="700" dirty="0"/>
          </a:p>
          <a:p>
            <a:pPr marL="114300" indent="0">
              <a:buNone/>
            </a:pPr>
            <a:r>
              <a:rPr lang="en-US" sz="700" dirty="0"/>
              <a:t>https://mil.univ.kiev.ua/page/news/1/view/857</a:t>
            </a:r>
          </a:p>
          <a:p>
            <a:pPr marL="114300" indent="0">
              <a:buNone/>
            </a:pPr>
            <a:r>
              <a:rPr lang="en-US" sz="700" dirty="0"/>
              <a:t>3. </a:t>
            </a:r>
            <a:r>
              <a:rPr lang="ru-RU" sz="700" dirty="0"/>
              <a:t>КАДЕТИ АКАДЕМІЇ ВІЙСЬКОВО-ПОВІТРЯНИХ СИЛ США ВІДВІДАЛИ ВІЙСЬКОВИЙ ІНСТИТУТ КИЇВСЬКОГО НАЦІОНАЛЬНОГО УНІВЕРСИТЕТУ ІМЕНІ ТАРАСА ШЕВЧЕНКА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https://mil.univ.kiev.ua/page/news/1/view/691</a:t>
            </a:r>
          </a:p>
          <a:p>
            <a:pPr marL="114300" indent="0">
              <a:buNone/>
            </a:pPr>
            <a:r>
              <a:rPr lang="en-US" sz="700" dirty="0"/>
              <a:t>4. </a:t>
            </a:r>
            <a:r>
              <a:rPr lang="ru-RU" sz="700" dirty="0" err="1"/>
              <a:t>Запобігти</a:t>
            </a:r>
            <a:r>
              <a:rPr lang="ru-RU" sz="700" dirty="0"/>
              <a:t> </a:t>
            </a:r>
            <a:r>
              <a:rPr lang="ru-RU" sz="700" dirty="0" err="1"/>
              <a:t>глобальним</a:t>
            </a:r>
            <a:r>
              <a:rPr lang="ru-RU" sz="700" dirty="0"/>
              <a:t> </a:t>
            </a:r>
            <a:r>
              <a:rPr lang="ru-RU" sz="700" dirty="0" err="1"/>
              <a:t>гібридним</a:t>
            </a:r>
            <a:r>
              <a:rPr lang="ru-RU" sz="700" dirty="0"/>
              <a:t> </a:t>
            </a:r>
            <a:r>
              <a:rPr lang="ru-RU" sz="700" dirty="0" err="1"/>
              <a:t>війнам</a:t>
            </a:r>
            <a:r>
              <a:rPr lang="ru-RU" sz="700" dirty="0"/>
              <a:t> 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https://mil.univ.kiev.ua/page/news/1/view/679</a:t>
            </a:r>
          </a:p>
          <a:p>
            <a:pPr marL="114300" indent="0">
              <a:buNone/>
            </a:pPr>
            <a:r>
              <a:rPr lang="en-US" sz="700" dirty="0"/>
              <a:t>    5. </a:t>
            </a:r>
            <a:r>
              <a:rPr lang="ru-RU" sz="700" dirty="0" err="1"/>
              <a:t>Дебютували</a:t>
            </a:r>
            <a:r>
              <a:rPr lang="ru-RU" sz="700" dirty="0"/>
              <a:t> у </a:t>
            </a:r>
            <a:r>
              <a:rPr lang="ru-RU" sz="700" dirty="0" err="1"/>
              <a:t>Всеукраїнській</a:t>
            </a:r>
            <a:r>
              <a:rPr lang="ru-RU" sz="700" dirty="0"/>
              <a:t> </a:t>
            </a:r>
            <a:r>
              <a:rPr lang="ru-RU" sz="700" dirty="0" err="1"/>
              <a:t>акції</a:t>
            </a:r>
            <a:endParaRPr lang="ru-RU" sz="700" dirty="0"/>
          </a:p>
          <a:p>
            <a:pPr marL="114300" indent="0">
              <a:buNone/>
            </a:pPr>
            <a:r>
              <a:rPr lang="en-US" sz="700" dirty="0"/>
              <a:t>https://mil.univ.kiev.ua/page/news/1/view/554</a:t>
            </a:r>
          </a:p>
          <a:p>
            <a:pPr marL="114300" indent="0">
              <a:buNone/>
            </a:pPr>
            <a:r>
              <a:rPr lang="en-US" sz="700" dirty="0"/>
              <a:t>6. </a:t>
            </a:r>
            <a:r>
              <a:rPr lang="ru-RU" sz="700" dirty="0" err="1"/>
              <a:t>Гідні</a:t>
            </a:r>
            <a:r>
              <a:rPr lang="ru-RU" sz="700" dirty="0"/>
              <a:t> </a:t>
            </a:r>
            <a:r>
              <a:rPr lang="ru-RU" sz="700" dirty="0" err="1"/>
              <a:t>нащадки</a:t>
            </a:r>
            <a:r>
              <a:rPr lang="ru-RU" sz="700" dirty="0"/>
              <a:t> </a:t>
            </a:r>
            <a:r>
              <a:rPr lang="ru-RU" sz="700" dirty="0" err="1"/>
              <a:t>козацького</a:t>
            </a:r>
            <a:r>
              <a:rPr lang="ru-RU" sz="700" dirty="0"/>
              <a:t> роду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https://mil.univ.kiev.ua/page/news/1/view/548</a:t>
            </a:r>
          </a:p>
          <a:p>
            <a:pPr marL="114300" indent="0">
              <a:buNone/>
            </a:pPr>
            <a:r>
              <a:rPr lang="en-US" sz="700" dirty="0"/>
              <a:t>  </a:t>
            </a:r>
            <a:r>
              <a:rPr lang="en-US" sz="700" dirty="0" smtClean="0"/>
              <a:t> </a:t>
            </a:r>
            <a:r>
              <a:rPr lang="en-US" sz="700" dirty="0"/>
              <a:t>7. </a:t>
            </a:r>
            <a:r>
              <a:rPr lang="ru-RU" sz="700" dirty="0" err="1"/>
              <a:t>Подаруй</a:t>
            </a:r>
            <a:r>
              <a:rPr lang="ru-RU" sz="700" dirty="0"/>
              <a:t> тепло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https://mil.univ.kiev.ua/page/news/1/view/547</a:t>
            </a:r>
          </a:p>
          <a:p>
            <a:pPr marL="114300" indent="0">
              <a:buNone/>
            </a:pPr>
            <a:r>
              <a:rPr lang="en-US" sz="700" dirty="0"/>
              <a:t>8. </a:t>
            </a:r>
            <a:r>
              <a:rPr lang="ru-RU" sz="700" dirty="0" err="1"/>
              <a:t>Зустріч</a:t>
            </a:r>
            <a:r>
              <a:rPr lang="ru-RU" sz="700" dirty="0"/>
              <a:t> з </a:t>
            </a:r>
            <a:r>
              <a:rPr lang="ru-RU" sz="700" dirty="0" err="1"/>
              <a:t>творчою</a:t>
            </a:r>
            <a:r>
              <a:rPr lang="ru-RU" sz="700" dirty="0"/>
              <a:t> </a:t>
            </a:r>
            <a:r>
              <a:rPr lang="ru-RU" sz="700" dirty="0" err="1"/>
              <a:t>групою</a:t>
            </a:r>
            <a:r>
              <a:rPr lang="ru-RU" sz="700" dirty="0"/>
              <a:t> легендарного </a:t>
            </a:r>
            <a:r>
              <a:rPr lang="ru-RU" sz="700" dirty="0" err="1"/>
              <a:t>фільму</a:t>
            </a:r>
            <a:r>
              <a:rPr lang="ru-RU" sz="700" dirty="0"/>
              <a:t> «</a:t>
            </a:r>
            <a:r>
              <a:rPr lang="ru-RU" sz="700" dirty="0" err="1"/>
              <a:t>Кіборги</a:t>
            </a:r>
            <a:r>
              <a:rPr lang="ru-RU" sz="700" dirty="0"/>
              <a:t>»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https://mil.univ.kiev.ua/page/news/1/view/545</a:t>
            </a:r>
          </a:p>
          <a:p>
            <a:pPr marL="114300" indent="0">
              <a:buNone/>
            </a:pPr>
            <a:r>
              <a:rPr lang="en-US" sz="700" dirty="0"/>
              <a:t>9. </a:t>
            </a:r>
            <a:r>
              <a:rPr lang="ru-RU" sz="700" dirty="0"/>
              <a:t>Стали </a:t>
            </a:r>
            <a:r>
              <a:rPr lang="ru-RU" sz="700" dirty="0" err="1"/>
              <a:t>свідками</a:t>
            </a:r>
            <a:r>
              <a:rPr lang="ru-RU" sz="700" dirty="0"/>
              <a:t> </a:t>
            </a:r>
            <a:r>
              <a:rPr lang="ru-RU" sz="700" dirty="0" err="1"/>
              <a:t>події</a:t>
            </a:r>
            <a:r>
              <a:rPr lang="ru-RU" sz="700" dirty="0"/>
              <a:t> </a:t>
            </a:r>
            <a:r>
              <a:rPr lang="ru-RU" sz="700" dirty="0" err="1"/>
              <a:t>світового</a:t>
            </a:r>
            <a:r>
              <a:rPr lang="ru-RU" sz="700" dirty="0"/>
              <a:t> масштабу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https://mil.univ.kiev.ua/page/news/1/view/544</a:t>
            </a:r>
          </a:p>
          <a:p>
            <a:pPr marL="114300" indent="0">
              <a:buNone/>
            </a:pPr>
            <a:r>
              <a:rPr lang="en-US" sz="700" dirty="0"/>
              <a:t>    10 . </a:t>
            </a:r>
            <a:r>
              <a:rPr lang="ru-RU" sz="700" dirty="0" err="1"/>
              <a:t>Від</a:t>
            </a:r>
            <a:r>
              <a:rPr lang="ru-RU" sz="700" dirty="0"/>
              <a:t> </a:t>
            </a:r>
            <a:r>
              <a:rPr lang="ru-RU" sz="700" dirty="0" err="1"/>
              <a:t>теорії</a:t>
            </a:r>
            <a:r>
              <a:rPr lang="ru-RU" sz="700" dirty="0"/>
              <a:t> до практики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https://mil.univ.kiev.ua/page/news/1/view/533</a:t>
            </a:r>
          </a:p>
          <a:p>
            <a:pPr marL="114300" indent="0">
              <a:buNone/>
            </a:pPr>
            <a:r>
              <a:rPr lang="en-US" sz="700" dirty="0"/>
              <a:t>11 </a:t>
            </a:r>
            <a:r>
              <a:rPr lang="ru-RU" sz="700" dirty="0"/>
              <a:t>У </a:t>
            </a:r>
            <a:r>
              <a:rPr lang="ru-RU" sz="700" dirty="0" err="1"/>
              <a:t>пам</a:t>
            </a:r>
            <a:r>
              <a:rPr lang="ru-RU" sz="700" dirty="0"/>
              <a:t> `ять Кобзаря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https://mil.univ.kiev.ua/page/news/1/view/529</a:t>
            </a:r>
          </a:p>
          <a:p>
            <a:pPr marL="114300" indent="0">
              <a:buNone/>
            </a:pPr>
            <a:r>
              <a:rPr lang="en-US" sz="700" dirty="0"/>
              <a:t>12. </a:t>
            </a:r>
            <a:r>
              <a:rPr lang="ru-RU" sz="700" dirty="0" err="1"/>
              <a:t>Міжнародний</a:t>
            </a:r>
            <a:r>
              <a:rPr lang="ru-RU" sz="700" dirty="0"/>
              <a:t> </a:t>
            </a:r>
            <a:r>
              <a:rPr lang="ru-RU" sz="700" dirty="0" err="1"/>
              <a:t>жіночий</a:t>
            </a:r>
            <a:r>
              <a:rPr lang="ru-RU" sz="700" dirty="0"/>
              <a:t> день </a:t>
            </a:r>
            <a:r>
              <a:rPr lang="ru-RU" sz="700" dirty="0" err="1"/>
              <a:t>відзначили</a:t>
            </a:r>
            <a:r>
              <a:rPr lang="ru-RU" sz="700" dirty="0"/>
              <a:t> у </a:t>
            </a:r>
            <a:r>
              <a:rPr lang="ru-RU" sz="700" dirty="0" err="1"/>
              <a:t>Військовому</a:t>
            </a:r>
            <a:r>
              <a:rPr lang="ru-RU" sz="700" dirty="0"/>
              <a:t> </a:t>
            </a:r>
            <a:r>
              <a:rPr lang="ru-RU" sz="700" dirty="0" err="1"/>
              <a:t>інституті</a:t>
            </a:r>
            <a:r>
              <a:rPr lang="ru-RU" sz="700" dirty="0"/>
              <a:t> 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https://mil.univ.kiev.ua/page/news/1/view/528</a:t>
            </a:r>
          </a:p>
          <a:p>
            <a:pPr marL="114300" indent="0">
              <a:buNone/>
            </a:pPr>
            <a:r>
              <a:rPr lang="en-US" sz="700" dirty="0"/>
              <a:t>13. </a:t>
            </a:r>
            <a:r>
              <a:rPr lang="ru-RU" sz="700" dirty="0" err="1"/>
              <a:t>Проведення</a:t>
            </a:r>
            <a:r>
              <a:rPr lang="ru-RU" sz="700" dirty="0"/>
              <a:t> </a:t>
            </a:r>
            <a:r>
              <a:rPr lang="ru-RU" sz="700" dirty="0" err="1"/>
              <a:t>заняття</a:t>
            </a:r>
            <a:r>
              <a:rPr lang="ru-RU" sz="700" dirty="0"/>
              <a:t> з </a:t>
            </a:r>
            <a:r>
              <a:rPr lang="ru-RU" sz="700" dirty="0" err="1"/>
              <a:t>вогневої</a:t>
            </a:r>
            <a:r>
              <a:rPr lang="ru-RU" sz="700" dirty="0"/>
              <a:t> </a:t>
            </a:r>
            <a:r>
              <a:rPr lang="ru-RU" sz="700" dirty="0" err="1"/>
              <a:t>підготовки</a:t>
            </a:r>
            <a:endParaRPr lang="ru-RU" sz="700" dirty="0"/>
          </a:p>
          <a:p>
            <a:pPr marL="114300" indent="0">
              <a:buNone/>
            </a:pPr>
            <a:r>
              <a:rPr lang="en-US" sz="700" dirty="0"/>
              <a:t>https://mil.univ.kiev.ua/page/news/1/view/517</a:t>
            </a:r>
          </a:p>
          <a:p>
            <a:pPr marL="114300" indent="0">
              <a:buNone/>
            </a:pPr>
            <a:r>
              <a:rPr lang="en-US" sz="700" dirty="0"/>
              <a:t>14. </a:t>
            </a:r>
            <a:r>
              <a:rPr lang="ru-RU" sz="700" dirty="0" err="1"/>
              <a:t>Урочистості</a:t>
            </a:r>
            <a:r>
              <a:rPr lang="ru-RU" sz="700" dirty="0"/>
              <a:t> з </a:t>
            </a:r>
            <a:r>
              <a:rPr lang="ru-RU" sz="700" dirty="0" err="1"/>
              <a:t>нагоди</a:t>
            </a:r>
            <a:r>
              <a:rPr lang="ru-RU" sz="700" dirty="0"/>
              <a:t> </a:t>
            </a:r>
            <a:r>
              <a:rPr lang="ru-RU" sz="700" dirty="0" err="1"/>
              <a:t>проголошення</a:t>
            </a:r>
            <a:r>
              <a:rPr lang="ru-RU" sz="700" dirty="0"/>
              <a:t> Акту </a:t>
            </a:r>
            <a:r>
              <a:rPr lang="ru-RU" sz="700" dirty="0" err="1"/>
              <a:t>Злуки</a:t>
            </a:r>
            <a:r>
              <a:rPr lang="ru-RU" sz="700" dirty="0"/>
              <a:t> 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https://mil.univ.kiev.ua/page/news/1/view/515</a:t>
            </a:r>
          </a:p>
          <a:p>
            <a:pPr marL="114300" indent="0">
              <a:buNone/>
            </a:pPr>
            <a:r>
              <a:rPr lang="en-US" sz="700" dirty="0"/>
              <a:t>15. </a:t>
            </a:r>
            <a:r>
              <a:rPr lang="ru-RU" sz="700" dirty="0" err="1"/>
              <a:t>Практичне</a:t>
            </a:r>
            <a:r>
              <a:rPr lang="ru-RU" sz="700" dirty="0"/>
              <a:t> </a:t>
            </a:r>
            <a:r>
              <a:rPr lang="ru-RU" sz="700" dirty="0" err="1"/>
              <a:t>заняття</a:t>
            </a:r>
            <a:r>
              <a:rPr lang="ru-RU" sz="700" dirty="0"/>
              <a:t> з </a:t>
            </a:r>
            <a:r>
              <a:rPr lang="ru-RU" sz="700" dirty="0" err="1"/>
              <a:t>дисципліни</a:t>
            </a:r>
            <a:r>
              <a:rPr lang="ru-RU" sz="700" dirty="0"/>
              <a:t> </a:t>
            </a:r>
            <a:r>
              <a:rPr lang="ru-RU" sz="700" dirty="0" err="1"/>
              <a:t>інженерна</a:t>
            </a:r>
            <a:r>
              <a:rPr lang="ru-RU" sz="700" dirty="0"/>
              <a:t> </a:t>
            </a:r>
            <a:r>
              <a:rPr lang="ru-RU" sz="700" dirty="0" err="1"/>
              <a:t>підготовка</a:t>
            </a:r>
            <a:endParaRPr lang="ru-RU" sz="700" dirty="0"/>
          </a:p>
          <a:p>
            <a:pPr marL="114300" indent="0">
              <a:buNone/>
            </a:pPr>
            <a:r>
              <a:rPr lang="en-US" sz="700" dirty="0"/>
              <a:t>https://mil.univ.kiev.ua/page/news/1/view/512</a:t>
            </a:r>
          </a:p>
          <a:p>
            <a:pPr marL="114300" indent="0">
              <a:buNone/>
            </a:pPr>
            <a:r>
              <a:rPr lang="en-US" sz="700" dirty="0"/>
              <a:t>16. </a:t>
            </a:r>
            <a:r>
              <a:rPr lang="ru-RU" sz="700" dirty="0"/>
              <a:t>ТАКТИЧНА МЕДИЦИНА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https://mil.univ.kiev.ua/page/news/1/view/509</a:t>
            </a:r>
          </a:p>
          <a:p>
            <a:pPr marL="114300" indent="0">
              <a:buNone/>
            </a:pPr>
            <a:r>
              <a:rPr lang="en-US" sz="700" dirty="0"/>
              <a:t>17. 1-</a:t>
            </a:r>
            <a:r>
              <a:rPr lang="ru-RU" sz="700" dirty="0"/>
              <a:t>й курс </a:t>
            </a:r>
            <a:r>
              <a:rPr lang="ru-RU" sz="700" dirty="0" err="1"/>
              <a:t>Військового</a:t>
            </a:r>
            <a:r>
              <a:rPr lang="ru-RU" sz="700" dirty="0"/>
              <a:t> </a:t>
            </a:r>
            <a:r>
              <a:rPr lang="ru-RU" sz="700" dirty="0" err="1"/>
              <a:t>інституту</a:t>
            </a:r>
            <a:r>
              <a:rPr lang="ru-RU" sz="700" dirty="0"/>
              <a:t> </a:t>
            </a:r>
            <a:r>
              <a:rPr lang="ru-RU" sz="700" dirty="0" err="1"/>
              <a:t>Київського</a:t>
            </a:r>
            <a:r>
              <a:rPr lang="ru-RU" sz="700" dirty="0"/>
              <a:t> </a:t>
            </a:r>
            <a:r>
              <a:rPr lang="ru-RU" sz="700" dirty="0" err="1"/>
              <a:t>національного</a:t>
            </a:r>
            <a:r>
              <a:rPr lang="ru-RU" sz="700" dirty="0"/>
              <a:t> </a:t>
            </a:r>
            <a:r>
              <a:rPr lang="ru-RU" sz="700" dirty="0" err="1"/>
              <a:t>університету</a:t>
            </a:r>
            <a:r>
              <a:rPr lang="ru-RU" sz="700" dirty="0"/>
              <a:t> </a:t>
            </a:r>
            <a:r>
              <a:rPr lang="ru-RU" sz="700" dirty="0" err="1"/>
              <a:t>вдосконалює</a:t>
            </a:r>
            <a:r>
              <a:rPr lang="ru-RU" sz="700" dirty="0"/>
              <a:t> </a:t>
            </a:r>
            <a:r>
              <a:rPr lang="ru-RU" sz="700" dirty="0" err="1"/>
              <a:t>свої</a:t>
            </a:r>
            <a:r>
              <a:rPr lang="ru-RU" sz="700" dirty="0"/>
              <a:t> </a:t>
            </a:r>
            <a:r>
              <a:rPr lang="ru-RU" sz="700" dirty="0" err="1"/>
              <a:t>практичні</a:t>
            </a:r>
            <a:r>
              <a:rPr lang="ru-RU" sz="700" dirty="0"/>
              <a:t> </a:t>
            </a:r>
            <a:r>
              <a:rPr lang="ru-RU" sz="700" dirty="0" err="1"/>
              <a:t>навички</a:t>
            </a:r>
            <a:r>
              <a:rPr lang="ru-RU" sz="700" dirty="0"/>
              <a:t> на </a:t>
            </a:r>
            <a:r>
              <a:rPr lang="ru-RU" sz="700" dirty="0" err="1"/>
              <a:t>полігоні</a:t>
            </a:r>
            <a:r>
              <a:rPr lang="ru-RU" sz="700" dirty="0"/>
              <a:t> 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https://mil.univ.kiev.ua/page/news/1/view/508</a:t>
            </a:r>
          </a:p>
          <a:p>
            <a:pPr marL="114300" indent="0">
              <a:buNone/>
            </a:pPr>
            <a:r>
              <a:rPr lang="en-US" sz="700" dirty="0"/>
              <a:t>18. </a:t>
            </a:r>
            <a:r>
              <a:rPr lang="ru-RU" sz="700" dirty="0" err="1"/>
              <a:t>Панельна</a:t>
            </a:r>
            <a:r>
              <a:rPr lang="ru-RU" sz="700" dirty="0"/>
              <a:t> </a:t>
            </a:r>
            <a:r>
              <a:rPr lang="ru-RU" sz="700" dirty="0" err="1"/>
              <a:t>дискусія</a:t>
            </a:r>
            <a:r>
              <a:rPr lang="ru-RU" sz="700" dirty="0"/>
              <a:t> «</a:t>
            </a:r>
            <a:r>
              <a:rPr lang="ru-RU" sz="700" dirty="0" err="1"/>
              <a:t>Безпека</a:t>
            </a:r>
            <a:r>
              <a:rPr lang="ru-RU" sz="700" dirty="0"/>
              <a:t> для </a:t>
            </a:r>
            <a:r>
              <a:rPr lang="ru-RU" sz="700" dirty="0" err="1"/>
              <a:t>України</a:t>
            </a:r>
            <a:r>
              <a:rPr lang="ru-RU" sz="700" dirty="0"/>
              <a:t>» 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https://mil.univ.kiev.ua/page/news/1/view/501</a:t>
            </a:r>
          </a:p>
          <a:p>
            <a:pPr marL="114300" indent="0">
              <a:buNone/>
            </a:pPr>
            <a:r>
              <a:rPr lang="en-US" sz="700" dirty="0"/>
              <a:t>19. </a:t>
            </a:r>
            <a:r>
              <a:rPr lang="ru-RU" sz="700" dirty="0" err="1"/>
              <a:t>Листопадові</a:t>
            </a:r>
            <a:r>
              <a:rPr lang="ru-RU" sz="700" dirty="0"/>
              <a:t> </a:t>
            </a:r>
            <a:r>
              <a:rPr lang="ru-RU" sz="700" dirty="0" err="1"/>
              <a:t>урочистості</a:t>
            </a:r>
            <a:r>
              <a:rPr lang="ru-RU" sz="700" dirty="0"/>
              <a:t> на честь </a:t>
            </a:r>
            <a:r>
              <a:rPr lang="ru-RU" sz="700" dirty="0" err="1"/>
              <a:t>полеглих</a:t>
            </a:r>
            <a:r>
              <a:rPr lang="ru-RU" sz="700" dirty="0"/>
              <a:t> </a:t>
            </a:r>
            <a:r>
              <a:rPr lang="ru-RU" sz="700" dirty="0" err="1"/>
              <a:t>воїнів</a:t>
            </a:r>
            <a:r>
              <a:rPr lang="ru-RU" sz="700" dirty="0"/>
              <a:t> </a:t>
            </a:r>
            <a:r>
              <a:rPr lang="ru-RU" sz="700" dirty="0" err="1"/>
              <a:t>армії</a:t>
            </a:r>
            <a:r>
              <a:rPr lang="ru-RU" sz="700" dirty="0"/>
              <a:t> </a:t>
            </a:r>
            <a:r>
              <a:rPr lang="ru-RU" sz="700" dirty="0" err="1"/>
              <a:t>Української</a:t>
            </a:r>
            <a:r>
              <a:rPr lang="ru-RU" sz="700" dirty="0"/>
              <a:t> </a:t>
            </a:r>
            <a:r>
              <a:rPr lang="ru-RU" sz="700" dirty="0" err="1"/>
              <a:t>Народної</a:t>
            </a:r>
            <a:r>
              <a:rPr lang="ru-RU" sz="700" dirty="0"/>
              <a:t> </a:t>
            </a:r>
            <a:r>
              <a:rPr lang="ru-RU" sz="700" dirty="0" err="1"/>
              <a:t>Республіки</a:t>
            </a:r>
            <a:endParaRPr lang="ru-RU" sz="700" dirty="0"/>
          </a:p>
          <a:p>
            <a:pPr marL="114300" indent="0">
              <a:buNone/>
            </a:pPr>
            <a:r>
              <a:rPr lang="en-US" sz="700" dirty="0"/>
              <a:t>https://mil.univ.kiev.ua/page/news/1/view/481</a:t>
            </a:r>
          </a:p>
          <a:p>
            <a:pPr marL="114300" indent="0">
              <a:buNone/>
            </a:pPr>
            <a:r>
              <a:rPr lang="en-US" sz="700" dirty="0"/>
              <a:t>20. </a:t>
            </a:r>
            <a:r>
              <a:rPr lang="ru-RU" sz="700" dirty="0" err="1"/>
              <a:t>Майбутні</a:t>
            </a:r>
            <a:r>
              <a:rPr lang="ru-RU" sz="700" dirty="0"/>
              <a:t> </a:t>
            </a:r>
            <a:r>
              <a:rPr lang="ru-RU" sz="700" dirty="0" err="1"/>
              <a:t>військові</a:t>
            </a:r>
            <a:r>
              <a:rPr lang="ru-RU" sz="700" dirty="0"/>
              <a:t> </a:t>
            </a:r>
            <a:r>
              <a:rPr lang="ru-RU" sz="700" dirty="0" err="1"/>
              <a:t>журналісти</a:t>
            </a:r>
            <a:r>
              <a:rPr lang="ru-RU" sz="700" dirty="0"/>
              <a:t> </a:t>
            </a:r>
            <a:r>
              <a:rPr lang="ru-RU" sz="700" dirty="0" err="1"/>
              <a:t>отримали</a:t>
            </a:r>
            <a:r>
              <a:rPr lang="ru-RU" sz="700" dirty="0"/>
              <a:t> </a:t>
            </a:r>
            <a:r>
              <a:rPr lang="ru-RU" sz="700" dirty="0" err="1"/>
              <a:t>майстер</a:t>
            </a:r>
            <a:r>
              <a:rPr lang="ru-RU" sz="700" dirty="0"/>
              <a:t> </a:t>
            </a:r>
            <a:r>
              <a:rPr lang="ru-RU" sz="700" dirty="0" err="1"/>
              <a:t>клас</a:t>
            </a:r>
            <a:r>
              <a:rPr lang="ru-RU" sz="700" dirty="0"/>
              <a:t> </a:t>
            </a:r>
            <a:r>
              <a:rPr lang="ru-RU" sz="700" dirty="0" err="1"/>
              <a:t>від</a:t>
            </a:r>
            <a:r>
              <a:rPr lang="ru-RU" sz="700" dirty="0"/>
              <a:t> </a:t>
            </a:r>
            <a:r>
              <a:rPr lang="ru-RU" sz="700" dirty="0" err="1"/>
              <a:t>професіонала</a:t>
            </a:r>
            <a:r>
              <a:rPr lang="ru-RU" sz="700" dirty="0"/>
              <a:t> </a:t>
            </a:r>
          </a:p>
          <a:p>
            <a:pPr marL="114300" indent="0">
              <a:buNone/>
            </a:pPr>
            <a:r>
              <a:rPr lang="en-US" sz="700" dirty="0"/>
              <a:t>https://mil.univ.kiev.ua/page/news/1/view/474</a:t>
            </a:r>
          </a:p>
          <a:p>
            <a:pPr marL="114300" indent="0">
              <a:buNone/>
            </a:pP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40161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208912" cy="655272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050" dirty="0" err="1"/>
              <a:t>Турнір</a:t>
            </a:r>
            <a:r>
              <a:rPr lang="ru-RU" sz="1050" dirty="0"/>
              <a:t> з </a:t>
            </a:r>
            <a:r>
              <a:rPr lang="ru-RU" sz="1050" dirty="0" err="1"/>
              <a:t>гирьового</a:t>
            </a:r>
            <a:r>
              <a:rPr lang="ru-RU" sz="1050" dirty="0"/>
              <a:t> спорту</a:t>
            </a:r>
          </a:p>
          <a:p>
            <a:pPr marL="114300" indent="0">
              <a:buNone/>
            </a:pPr>
            <a:r>
              <a:rPr lang="en-US" sz="1050" dirty="0"/>
              <a:t>https://mil.univ.kiev.ua/page/news/1/view/723</a:t>
            </a:r>
          </a:p>
          <a:p>
            <a:pPr marL="114300" indent="0">
              <a:buNone/>
            </a:pPr>
            <a:r>
              <a:rPr lang="ru-RU" sz="1050" dirty="0" err="1"/>
              <a:t>Гирьовий</a:t>
            </a:r>
            <a:r>
              <a:rPr lang="ru-RU" sz="1050" dirty="0"/>
              <a:t> спорт - спорт </a:t>
            </a:r>
            <a:r>
              <a:rPr lang="ru-RU" sz="1050" dirty="0" err="1"/>
              <a:t>сильних</a:t>
            </a:r>
            <a:r>
              <a:rPr lang="ru-RU" sz="1050" dirty="0"/>
              <a:t>!</a:t>
            </a:r>
          </a:p>
          <a:p>
            <a:pPr marL="114300" indent="0">
              <a:buNone/>
            </a:pPr>
            <a:r>
              <a:rPr lang="en-US" sz="1050" dirty="0"/>
              <a:t>https://mil.univ.kiev.ua/page/news/1/view/701</a:t>
            </a:r>
          </a:p>
          <a:p>
            <a:pPr marL="114300" indent="0">
              <a:buNone/>
            </a:pPr>
            <a:r>
              <a:rPr lang="ru-RU" sz="1050" dirty="0" err="1"/>
              <a:t>Курсанти</a:t>
            </a:r>
            <a:r>
              <a:rPr lang="ru-RU" sz="1050" dirty="0"/>
              <a:t> </a:t>
            </a:r>
            <a:r>
              <a:rPr lang="ru-RU" sz="1050" dirty="0" err="1"/>
              <a:t>Військового</a:t>
            </a:r>
            <a:r>
              <a:rPr lang="ru-RU" sz="1050" dirty="0"/>
              <a:t> </a:t>
            </a:r>
            <a:r>
              <a:rPr lang="ru-RU" sz="1050" dirty="0" err="1"/>
              <a:t>інституту</a:t>
            </a:r>
            <a:r>
              <a:rPr lang="ru-RU" sz="1050" dirty="0"/>
              <a:t> взяли участь у </a:t>
            </a:r>
            <a:r>
              <a:rPr lang="ru-RU" sz="1050" dirty="0" err="1"/>
              <a:t>багатонаціональних</a:t>
            </a:r>
            <a:r>
              <a:rPr lang="ru-RU" sz="1050" dirty="0"/>
              <a:t> </a:t>
            </a:r>
            <a:r>
              <a:rPr lang="ru-RU" sz="1050" dirty="0" err="1"/>
              <a:t>навчаннях</a:t>
            </a:r>
            <a:r>
              <a:rPr lang="ru-RU" sz="1050" dirty="0"/>
              <a:t> «</a:t>
            </a:r>
            <a:r>
              <a:rPr lang="en-US" sz="1050" dirty="0"/>
              <a:t>Dynamic Front-2019»</a:t>
            </a:r>
          </a:p>
          <a:p>
            <a:pPr marL="114300" indent="0">
              <a:buNone/>
            </a:pPr>
            <a:r>
              <a:rPr lang="en-US" sz="1050" dirty="0"/>
              <a:t>https://mil.univ.kiev.ua/page/news/1/view/683</a:t>
            </a:r>
          </a:p>
          <a:p>
            <a:pPr marL="114300" indent="0">
              <a:buNone/>
            </a:pPr>
            <a:r>
              <a:rPr lang="ru-RU" sz="1050" dirty="0"/>
              <a:t>У </a:t>
            </a:r>
            <a:r>
              <a:rPr lang="ru-RU" sz="1050" dirty="0" err="1"/>
              <a:t>Військовому</a:t>
            </a:r>
            <a:r>
              <a:rPr lang="ru-RU" sz="1050" dirty="0"/>
              <a:t> </a:t>
            </a:r>
            <a:r>
              <a:rPr lang="ru-RU" sz="1050" dirty="0" err="1"/>
              <a:t>інституті</a:t>
            </a:r>
            <a:r>
              <a:rPr lang="ru-RU" sz="1050" dirty="0"/>
              <a:t> </a:t>
            </a:r>
            <a:r>
              <a:rPr lang="ru-RU" sz="1050" dirty="0" err="1"/>
              <a:t>привітали</a:t>
            </a:r>
            <a:r>
              <a:rPr lang="ru-RU" sz="1050" dirty="0"/>
              <a:t> </a:t>
            </a:r>
            <a:r>
              <a:rPr lang="ru-RU" sz="1050" dirty="0" err="1"/>
              <a:t>жінок</a:t>
            </a:r>
            <a:r>
              <a:rPr lang="ru-RU" sz="1050" dirty="0"/>
              <a:t> з Днем </a:t>
            </a:r>
            <a:r>
              <a:rPr lang="ru-RU" sz="1050" dirty="0" err="1"/>
              <a:t>весни</a:t>
            </a:r>
            <a:endParaRPr lang="ru-RU" sz="1050" dirty="0"/>
          </a:p>
          <a:p>
            <a:pPr marL="114300" indent="0">
              <a:buNone/>
            </a:pPr>
            <a:r>
              <a:rPr lang="en-US" sz="1050" dirty="0"/>
              <a:t>https://mil.univ.kiev.ua/page/news/1/view/678</a:t>
            </a:r>
          </a:p>
          <a:p>
            <a:pPr marL="114300" indent="0">
              <a:buNone/>
            </a:pPr>
            <a:r>
              <a:rPr lang="ru-RU" sz="1050" dirty="0"/>
              <a:t>День </a:t>
            </a:r>
            <a:r>
              <a:rPr lang="ru-RU" sz="1050" dirty="0" err="1"/>
              <a:t>захисника</a:t>
            </a:r>
            <a:r>
              <a:rPr lang="ru-RU" sz="1050" dirty="0"/>
              <a:t> </a:t>
            </a:r>
            <a:r>
              <a:rPr lang="ru-RU" sz="1050" dirty="0" err="1"/>
              <a:t>України</a:t>
            </a:r>
            <a:r>
              <a:rPr lang="ru-RU" sz="1050" dirty="0"/>
              <a:t> у </a:t>
            </a:r>
            <a:r>
              <a:rPr lang="ru-RU" sz="1050" dirty="0" err="1"/>
              <a:t>Військовому</a:t>
            </a:r>
            <a:r>
              <a:rPr lang="ru-RU" sz="1050" dirty="0"/>
              <a:t> </a:t>
            </a:r>
            <a:r>
              <a:rPr lang="ru-RU" sz="1050" dirty="0" err="1"/>
              <a:t>інституті</a:t>
            </a:r>
            <a:endParaRPr lang="ru-RU" sz="1050" dirty="0"/>
          </a:p>
          <a:p>
            <a:pPr marL="114300" indent="0">
              <a:buNone/>
            </a:pPr>
            <a:r>
              <a:rPr lang="en-US" sz="1050" dirty="0"/>
              <a:t>https://mil.univ.kiev.ua/page/news/1/view/615</a:t>
            </a:r>
          </a:p>
          <a:p>
            <a:pPr marL="114300" indent="0">
              <a:buNone/>
            </a:pPr>
            <a:r>
              <a:rPr lang="ru-RU" sz="1050" dirty="0" smtClean="0"/>
              <a:t>На </a:t>
            </a:r>
            <a:r>
              <a:rPr lang="ru-RU" sz="1050" dirty="0"/>
              <a:t>шляху перемог</a:t>
            </a:r>
          </a:p>
          <a:p>
            <a:pPr marL="114300" indent="0">
              <a:buNone/>
            </a:pPr>
            <a:r>
              <a:rPr lang="en-US" sz="1050" dirty="0"/>
              <a:t>http://www.mil.univ.kiev.ua/page/news/1/view/714</a:t>
            </a:r>
          </a:p>
          <a:p>
            <a:pPr marL="114300" indent="0">
              <a:buNone/>
            </a:pPr>
            <a:r>
              <a:rPr lang="en-US" sz="1050" dirty="0"/>
              <a:t> </a:t>
            </a:r>
            <a:r>
              <a:rPr lang="ru-RU" sz="1050" dirty="0" err="1" smtClean="0"/>
              <a:t>Міжнародне</a:t>
            </a:r>
            <a:r>
              <a:rPr lang="ru-RU" sz="1050" dirty="0" smtClean="0"/>
              <a:t> </a:t>
            </a:r>
            <a:r>
              <a:rPr lang="ru-RU" sz="1050" dirty="0" err="1"/>
              <a:t>співробітництво</a:t>
            </a:r>
            <a:r>
              <a:rPr lang="ru-RU" sz="1050" dirty="0"/>
              <a:t> - </a:t>
            </a:r>
            <a:r>
              <a:rPr lang="ru-RU" sz="1050" dirty="0" err="1"/>
              <a:t>важливий</a:t>
            </a:r>
            <a:r>
              <a:rPr lang="ru-RU" sz="1050" dirty="0"/>
              <a:t> аспект </a:t>
            </a:r>
            <a:r>
              <a:rPr lang="ru-RU" sz="1050" dirty="0" err="1"/>
              <a:t>підготовки</a:t>
            </a:r>
            <a:r>
              <a:rPr lang="ru-RU" sz="1050" dirty="0"/>
              <a:t> </a:t>
            </a:r>
            <a:r>
              <a:rPr lang="ru-RU" sz="1050" dirty="0" err="1"/>
              <a:t>курсантів</a:t>
            </a:r>
            <a:r>
              <a:rPr lang="ru-RU" sz="1050" dirty="0"/>
              <a:t> </a:t>
            </a:r>
            <a:r>
              <a:rPr lang="ru-RU" sz="1050" dirty="0" err="1"/>
              <a:t>Військового</a:t>
            </a:r>
            <a:r>
              <a:rPr lang="ru-RU" sz="1050" dirty="0"/>
              <a:t> </a:t>
            </a:r>
            <a:r>
              <a:rPr lang="ru-RU" sz="1050" dirty="0" err="1"/>
              <a:t>інституту</a:t>
            </a:r>
            <a:r>
              <a:rPr lang="ru-RU" sz="1050" dirty="0"/>
              <a:t>.</a:t>
            </a:r>
          </a:p>
          <a:p>
            <a:pPr marL="114300" indent="0">
              <a:buNone/>
            </a:pPr>
            <a:r>
              <a:rPr lang="en-US" sz="1050" dirty="0"/>
              <a:t>http://www.mil.univ.kiev.ua/page/news/1/view/680</a:t>
            </a:r>
          </a:p>
          <a:p>
            <a:pPr marL="114300" indent="0">
              <a:buNone/>
            </a:pPr>
            <a:r>
              <a:rPr lang="en-US" sz="1050" dirty="0"/>
              <a:t> </a:t>
            </a:r>
            <a:r>
              <a:rPr lang="ru-RU" sz="1050" dirty="0" smtClean="0"/>
              <a:t>У </a:t>
            </a:r>
            <a:r>
              <a:rPr lang="ru-RU" sz="1050" dirty="0" err="1"/>
              <a:t>Військовому</a:t>
            </a:r>
            <a:r>
              <a:rPr lang="ru-RU" sz="1050" dirty="0"/>
              <a:t> </a:t>
            </a:r>
            <a:r>
              <a:rPr lang="ru-RU" sz="1050" dirty="0" err="1"/>
              <a:t>інституті</a:t>
            </a:r>
            <a:r>
              <a:rPr lang="ru-RU" sz="1050" dirty="0"/>
              <a:t> </a:t>
            </a:r>
            <a:r>
              <a:rPr lang="ru-RU" sz="1050" dirty="0" err="1"/>
              <a:t>Київського</a:t>
            </a:r>
            <a:r>
              <a:rPr lang="ru-RU" sz="1050" dirty="0"/>
              <a:t> </a:t>
            </a:r>
            <a:r>
              <a:rPr lang="ru-RU" sz="1050" dirty="0" err="1"/>
              <a:t>національного</a:t>
            </a:r>
            <a:r>
              <a:rPr lang="ru-RU" sz="1050" dirty="0"/>
              <a:t> </a:t>
            </a:r>
            <a:r>
              <a:rPr lang="ru-RU" sz="1050" dirty="0" err="1"/>
              <a:t>університету</a:t>
            </a:r>
            <a:r>
              <a:rPr lang="ru-RU" sz="1050" dirty="0"/>
              <a:t> </a:t>
            </a:r>
            <a:r>
              <a:rPr lang="ru-RU" sz="1050" dirty="0" err="1"/>
              <a:t>імені</a:t>
            </a:r>
            <a:r>
              <a:rPr lang="ru-RU" sz="1050" dirty="0"/>
              <a:t> Тараса </a:t>
            </a:r>
            <a:r>
              <a:rPr lang="ru-RU" sz="1050" dirty="0" err="1"/>
              <a:t>Шевченка</a:t>
            </a:r>
            <a:r>
              <a:rPr lang="ru-RU" sz="1050" dirty="0"/>
              <a:t> </a:t>
            </a:r>
            <a:r>
              <a:rPr lang="ru-RU" sz="1050" dirty="0" err="1"/>
              <a:t>відбулась</a:t>
            </a:r>
            <a:r>
              <a:rPr lang="ru-RU" sz="1050" dirty="0"/>
              <a:t> </a:t>
            </a:r>
            <a:r>
              <a:rPr lang="ru-RU" sz="1050" dirty="0" err="1"/>
              <a:t>робоча</a:t>
            </a:r>
            <a:r>
              <a:rPr lang="ru-RU" sz="1050" dirty="0"/>
              <a:t> </a:t>
            </a:r>
            <a:r>
              <a:rPr lang="ru-RU" sz="1050" dirty="0" err="1"/>
              <a:t>зустріч</a:t>
            </a:r>
            <a:r>
              <a:rPr lang="ru-RU" sz="1050" dirty="0"/>
              <a:t> з </a:t>
            </a:r>
            <a:r>
              <a:rPr lang="ru-RU" sz="1050" dirty="0" err="1"/>
              <a:t>представниками</a:t>
            </a:r>
            <a:r>
              <a:rPr lang="ru-RU" sz="1050" dirty="0"/>
              <a:t> </a:t>
            </a:r>
            <a:r>
              <a:rPr lang="ru-RU" sz="1050" dirty="0" err="1"/>
              <a:t>Міністерства</a:t>
            </a:r>
            <a:r>
              <a:rPr lang="ru-RU" sz="1050" dirty="0"/>
              <a:t> оборони </a:t>
            </a:r>
            <a:r>
              <a:rPr lang="ru-RU" sz="1050" dirty="0" err="1"/>
              <a:t>Грузії</a:t>
            </a:r>
            <a:r>
              <a:rPr lang="ru-RU" sz="1050" dirty="0"/>
              <a:t> з </a:t>
            </a:r>
            <a:r>
              <a:rPr lang="ru-RU" sz="1050" dirty="0" err="1"/>
              <a:t>питань</a:t>
            </a:r>
            <a:r>
              <a:rPr lang="ru-RU" sz="1050" dirty="0"/>
              <a:t> </a:t>
            </a:r>
            <a:r>
              <a:rPr lang="ru-RU" sz="1050" dirty="0" err="1"/>
              <a:t>розвитку</a:t>
            </a:r>
            <a:r>
              <a:rPr lang="ru-RU" sz="1050" dirty="0"/>
              <a:t> </a:t>
            </a:r>
            <a:r>
              <a:rPr lang="ru-RU" sz="1050" dirty="0" err="1"/>
              <a:t>стратегічних</a:t>
            </a:r>
            <a:r>
              <a:rPr lang="ru-RU" sz="1050" dirty="0"/>
              <a:t> </a:t>
            </a:r>
            <a:r>
              <a:rPr lang="ru-RU" sz="1050" dirty="0" err="1"/>
              <a:t>комунікацій</a:t>
            </a:r>
            <a:endParaRPr lang="ru-RU" sz="1050" dirty="0"/>
          </a:p>
          <a:p>
            <a:pPr marL="114300" indent="0">
              <a:buNone/>
            </a:pPr>
            <a:r>
              <a:rPr lang="en-US" sz="1050" dirty="0"/>
              <a:t>http://www.mil.univ.kiev.ua/page/news/1/view/625</a:t>
            </a:r>
          </a:p>
          <a:p>
            <a:pPr marL="114300" indent="0">
              <a:buNone/>
            </a:pPr>
            <a:r>
              <a:rPr lang="en-US" sz="1050" dirty="0"/>
              <a:t> </a:t>
            </a:r>
            <a:r>
              <a:rPr lang="ru-RU" sz="1050" dirty="0" err="1" smtClean="0"/>
              <a:t>Практичне</a:t>
            </a:r>
            <a:r>
              <a:rPr lang="ru-RU" sz="1050" dirty="0" smtClean="0"/>
              <a:t> </a:t>
            </a:r>
            <a:r>
              <a:rPr lang="ru-RU" sz="1050" dirty="0" err="1"/>
              <a:t>заняття</a:t>
            </a:r>
            <a:r>
              <a:rPr lang="ru-RU" sz="1050" dirty="0"/>
              <a:t> з </a:t>
            </a:r>
            <a:r>
              <a:rPr lang="ru-RU" sz="1050" dirty="0" err="1"/>
              <a:t>дисципліни</a:t>
            </a:r>
            <a:r>
              <a:rPr lang="ru-RU" sz="1050" dirty="0"/>
              <a:t> </a:t>
            </a:r>
            <a:r>
              <a:rPr lang="ru-RU" sz="1050" dirty="0" err="1"/>
              <a:t>інженерна</a:t>
            </a:r>
            <a:r>
              <a:rPr lang="ru-RU" sz="1050" dirty="0"/>
              <a:t> </a:t>
            </a:r>
            <a:r>
              <a:rPr lang="ru-RU" sz="1050" dirty="0" err="1"/>
              <a:t>підготовка</a:t>
            </a:r>
            <a:endParaRPr lang="ru-RU" sz="1050" dirty="0"/>
          </a:p>
          <a:p>
            <a:pPr marL="114300" indent="0">
              <a:buNone/>
            </a:pPr>
            <a:r>
              <a:rPr lang="en-US" sz="1050" dirty="0"/>
              <a:t>http://www.mil.univ.kiev.ua/page/news/1/view/512</a:t>
            </a:r>
          </a:p>
          <a:p>
            <a:pPr marL="114300" indent="0">
              <a:buNone/>
            </a:pPr>
            <a:r>
              <a:rPr lang="en-US" sz="1050" dirty="0"/>
              <a:t> </a:t>
            </a:r>
            <a:r>
              <a:rPr lang="ru-RU" sz="1050" dirty="0" smtClean="0"/>
              <a:t>ТАКТИЧНА </a:t>
            </a:r>
            <a:r>
              <a:rPr lang="ru-RU" sz="1050" dirty="0"/>
              <a:t>МЕДИЦИНА</a:t>
            </a:r>
          </a:p>
          <a:p>
            <a:pPr marL="114300" indent="0">
              <a:buNone/>
            </a:pPr>
            <a:r>
              <a:rPr lang="en-US" sz="1050" dirty="0"/>
              <a:t>http://www.mil.univ.kiev.ua/page/news/1/view/509</a:t>
            </a:r>
          </a:p>
          <a:p>
            <a:pPr marL="114300" indent="0">
              <a:buNone/>
            </a:pPr>
            <a:r>
              <a:rPr lang="en-US" sz="1050" dirty="0"/>
              <a:t> </a:t>
            </a:r>
            <a:r>
              <a:rPr lang="ru-RU" sz="1050" dirty="0" err="1" smtClean="0"/>
              <a:t>Майбутні</a:t>
            </a:r>
            <a:r>
              <a:rPr lang="ru-RU" sz="1050" dirty="0" smtClean="0"/>
              <a:t> </a:t>
            </a:r>
            <a:r>
              <a:rPr lang="ru-RU" sz="1050" dirty="0" err="1"/>
              <a:t>військові</a:t>
            </a:r>
            <a:r>
              <a:rPr lang="ru-RU" sz="1050" dirty="0"/>
              <a:t> </a:t>
            </a:r>
            <a:r>
              <a:rPr lang="ru-RU" sz="1050" dirty="0" err="1"/>
              <a:t>журналісти</a:t>
            </a:r>
            <a:r>
              <a:rPr lang="ru-RU" sz="1050" dirty="0"/>
              <a:t> </a:t>
            </a:r>
            <a:r>
              <a:rPr lang="ru-RU" sz="1050" dirty="0" err="1"/>
              <a:t>отримали</a:t>
            </a:r>
            <a:r>
              <a:rPr lang="ru-RU" sz="1050" dirty="0"/>
              <a:t> </a:t>
            </a:r>
            <a:r>
              <a:rPr lang="ru-RU" sz="1050" dirty="0" err="1"/>
              <a:t>майстер</a:t>
            </a:r>
            <a:r>
              <a:rPr lang="ru-RU" sz="1050" dirty="0"/>
              <a:t> </a:t>
            </a:r>
            <a:r>
              <a:rPr lang="ru-RU" sz="1050" dirty="0" err="1"/>
              <a:t>клас</a:t>
            </a:r>
            <a:r>
              <a:rPr lang="ru-RU" sz="1050" dirty="0"/>
              <a:t> </a:t>
            </a:r>
            <a:r>
              <a:rPr lang="ru-RU" sz="1050" dirty="0" err="1"/>
              <a:t>від</a:t>
            </a:r>
            <a:r>
              <a:rPr lang="ru-RU" sz="1050" dirty="0"/>
              <a:t> </a:t>
            </a:r>
            <a:r>
              <a:rPr lang="ru-RU" sz="1050" dirty="0" err="1"/>
              <a:t>професіонала</a:t>
            </a:r>
            <a:endParaRPr lang="ru-RU" sz="1050" dirty="0"/>
          </a:p>
          <a:p>
            <a:pPr marL="114300" indent="0">
              <a:buNone/>
            </a:pPr>
            <a:r>
              <a:rPr lang="en-US" sz="1050" dirty="0"/>
              <a:t>http://www.mil.univ.kiev.ua/page/news/1/view/474</a:t>
            </a:r>
          </a:p>
          <a:p>
            <a:pPr marL="114300" indent="0">
              <a:buNone/>
            </a:pPr>
            <a:r>
              <a:rPr lang="en-US" sz="1050" dirty="0"/>
              <a:t> </a:t>
            </a:r>
            <a:r>
              <a:rPr lang="ru-RU" sz="1050" dirty="0" smtClean="0"/>
              <a:t>КАДЕТИ </a:t>
            </a:r>
            <a:r>
              <a:rPr lang="ru-RU" sz="1050" dirty="0"/>
              <a:t>АКАДЕМІЇ ВІЙСЬКОВО-ПОВІТРЯНИХ СИЛ США ВІДВІДАЛИ ВІЙСЬКОВИЙ ІНСТИТУТ КИЇВСЬКОГО НАЦІОНАЛЬНОГО УНІВЕРСИТЕТУ ІМЕНІ ТАРАСА ШЕВЧЕНКА</a:t>
            </a:r>
          </a:p>
          <a:p>
            <a:pPr marL="114300" indent="0">
              <a:buNone/>
            </a:pPr>
            <a:r>
              <a:rPr lang="en-US" sz="1050" dirty="0"/>
              <a:t>http://www.mil.univ.kiev.ua/page/news/1/view/691</a:t>
            </a:r>
          </a:p>
          <a:p>
            <a:pPr marL="114300" indent="0">
              <a:buNone/>
            </a:pPr>
            <a:r>
              <a:rPr lang="en-US" sz="1050" dirty="0"/>
              <a:t> </a:t>
            </a:r>
            <a:r>
              <a:rPr lang="ru-RU" sz="1050" dirty="0" smtClean="0"/>
              <a:t>Заходи </a:t>
            </a:r>
            <a:r>
              <a:rPr lang="ru-RU" sz="1050" dirty="0" err="1"/>
              <a:t>присвячені</a:t>
            </a:r>
            <a:r>
              <a:rPr lang="ru-RU" sz="1050" dirty="0"/>
              <a:t> «Дню НАТО»</a:t>
            </a:r>
          </a:p>
          <a:p>
            <a:pPr marL="114300" indent="0">
              <a:buNone/>
            </a:pPr>
            <a:r>
              <a:rPr lang="en-US" sz="1050" dirty="0"/>
              <a:t>https://mil.univ.kiev.ua/page/news/1/view/840</a:t>
            </a:r>
          </a:p>
          <a:p>
            <a:pPr marL="114300" indent="0">
              <a:buNone/>
            </a:pPr>
            <a:r>
              <a:rPr lang="en-US" sz="1050" dirty="0"/>
              <a:t> </a:t>
            </a:r>
            <a:r>
              <a:rPr lang="ru-RU" sz="1050" dirty="0" err="1" smtClean="0"/>
              <a:t>Незламна</a:t>
            </a:r>
            <a:r>
              <a:rPr lang="ru-RU" sz="1050" dirty="0" smtClean="0"/>
              <a:t> </a:t>
            </a:r>
            <a:r>
              <a:rPr lang="ru-RU" sz="1050" dirty="0"/>
              <a:t>сила духу</a:t>
            </a:r>
          </a:p>
          <a:p>
            <a:pPr marL="114300" indent="0">
              <a:buNone/>
            </a:pPr>
            <a:r>
              <a:rPr lang="en-US" sz="1050" dirty="0"/>
              <a:t>https://mil.univ.kiev.ua/page/news/1/view/811</a:t>
            </a:r>
          </a:p>
          <a:p>
            <a:pPr marL="114300" indent="0">
              <a:buNone/>
            </a:pPr>
            <a:endParaRPr lang="en-US" sz="1050" dirty="0"/>
          </a:p>
          <a:p>
            <a:pPr marL="114300" indent="0">
              <a:buNone/>
            </a:pP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9754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8316416" cy="6624736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sz="2500" b="1" dirty="0" err="1" smtClean="0"/>
              <a:t>Відеосюжети</a:t>
            </a:r>
            <a:r>
              <a:rPr lang="ru-RU" sz="2500" b="1" dirty="0"/>
              <a:t>:</a:t>
            </a:r>
          </a:p>
          <a:p>
            <a:pPr marL="114300" indent="0">
              <a:buNone/>
            </a:pPr>
            <a:r>
              <a:rPr lang="ru-RU" dirty="0"/>
              <a:t> </a:t>
            </a:r>
          </a:p>
          <a:p>
            <a:pPr marL="114300" indent="0">
              <a:buNone/>
            </a:pPr>
            <a:r>
              <a:rPr lang="ru-RU" dirty="0" err="1"/>
              <a:t>Новини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/>
              <a:t>Шевченка</a:t>
            </a:r>
            <a:endParaRPr lang="ru-RU" dirty="0"/>
          </a:p>
          <a:p>
            <a:pPr marL="114300" indent="0">
              <a:buNone/>
            </a:pPr>
            <a:r>
              <a:rPr lang="en-US" dirty="0"/>
              <a:t>https://www.youtube.com/watch?v=CMehjkV4vTs</a:t>
            </a:r>
          </a:p>
          <a:p>
            <a:pPr marL="114300" indent="0">
              <a:buNone/>
            </a:pPr>
            <a:r>
              <a:rPr lang="en-US" dirty="0" smtClean="0"/>
              <a:t>https</a:t>
            </a:r>
            <a:r>
              <a:rPr lang="en-US" dirty="0"/>
              <a:t>://drive.google.com/file/d/1xps4VRDTFxDr-LWEDb6Qy2HbnjqdtzfD/view?usp=drivesdk</a:t>
            </a:r>
          </a:p>
          <a:p>
            <a:pPr marL="114300" indent="0">
              <a:buNone/>
            </a:pPr>
            <a:r>
              <a:rPr lang="en-US" dirty="0" smtClean="0"/>
              <a:t>https</a:t>
            </a:r>
            <a:r>
              <a:rPr lang="en-US" dirty="0"/>
              <a:t>://www.youtube.com/watch?v=4pgZ9Lp4P3s&amp;feature=share</a:t>
            </a:r>
          </a:p>
          <a:p>
            <a:pPr marL="114300" indent="0">
              <a:buNone/>
            </a:pPr>
            <a:r>
              <a:rPr lang="en-US" dirty="0" smtClean="0"/>
              <a:t>https</a:t>
            </a:r>
            <a:r>
              <a:rPr lang="en-US" dirty="0"/>
              <a:t>://youtu.be/4pgZ9Lp4P3s</a:t>
            </a:r>
          </a:p>
          <a:p>
            <a:pPr marL="114300" indent="0">
              <a:buNone/>
            </a:pPr>
            <a:r>
              <a:rPr lang="en-US" dirty="0" smtClean="0"/>
              <a:t>https</a:t>
            </a:r>
            <a:r>
              <a:rPr lang="en-US" dirty="0"/>
              <a:t>://www.youtube.com/watch?time_continue=2&amp;v=5timp74y02U&amp;feature=emb_logo</a:t>
            </a:r>
          </a:p>
          <a:p>
            <a:pPr marL="114300" indent="0">
              <a:buNone/>
            </a:pPr>
            <a:r>
              <a:rPr lang="ru-RU" dirty="0" err="1"/>
              <a:t>Трансформація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за стандартами НАТО</a:t>
            </a:r>
          </a:p>
          <a:p>
            <a:pPr marL="114300" indent="0">
              <a:buNone/>
            </a:pPr>
            <a:r>
              <a:rPr lang="ru-RU" dirty="0"/>
              <a:t> </a:t>
            </a:r>
            <a:r>
              <a:rPr lang="en-US" dirty="0" smtClean="0"/>
              <a:t>https</a:t>
            </a:r>
            <a:r>
              <a:rPr lang="en-US" dirty="0"/>
              <a:t>://www.youtube.com/watch?v=4pgZ9Lp4P3s&amp;feature=share </a:t>
            </a:r>
          </a:p>
          <a:p>
            <a:pPr marL="114300" indent="0">
              <a:buNone/>
            </a:pPr>
            <a:r>
              <a:rPr lang="ru-RU" dirty="0" err="1" smtClean="0"/>
              <a:t>Робоча</a:t>
            </a:r>
            <a:r>
              <a:rPr lang="ru-RU" dirty="0" smtClean="0"/>
              <a:t> </a:t>
            </a:r>
            <a:r>
              <a:rPr lang="ru-RU" dirty="0" err="1"/>
              <a:t>зустріч</a:t>
            </a:r>
            <a:r>
              <a:rPr lang="ru-RU" dirty="0"/>
              <a:t> з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Грузії</a:t>
            </a:r>
            <a:endParaRPr lang="ru-RU" dirty="0"/>
          </a:p>
          <a:p>
            <a:pPr marL="114300" indent="0">
              <a:buNone/>
            </a:pPr>
            <a:r>
              <a:rPr lang="en-US" dirty="0"/>
              <a:t>https://youtu.be/Ppp2rvfukj4 </a:t>
            </a:r>
          </a:p>
          <a:p>
            <a:pPr marL="114300" indent="0">
              <a:buNone/>
            </a:pPr>
            <a:r>
              <a:rPr lang="en-US" dirty="0" smtClean="0"/>
              <a:t>https</a:t>
            </a:r>
            <a:r>
              <a:rPr lang="en-US" dirty="0"/>
              <a:t>://www.youtube.com/watch? list=PLbUWQ43W9xYy0hH9IZR9BEB7CZd_qJOyn&amp;time_continue=56&amp;v=CMehjkV4vTs </a:t>
            </a:r>
          </a:p>
          <a:p>
            <a:pPr marL="114300" indent="0">
              <a:buNone/>
            </a:pPr>
            <a:r>
              <a:rPr lang="en-US" dirty="0" smtClean="0"/>
              <a:t>https</a:t>
            </a:r>
            <a:r>
              <a:rPr lang="en-US" dirty="0"/>
              <a:t>://youtu.be/5timp74y02U%20/t%20_blank</a:t>
            </a:r>
          </a:p>
          <a:p>
            <a:pPr marL="114300" indent="0">
              <a:buNone/>
            </a:pPr>
            <a:r>
              <a:rPr lang="en-US" dirty="0" smtClean="0"/>
              <a:t>http</a:t>
            </a:r>
            <a:r>
              <a:rPr lang="en-US" dirty="0"/>
              <a:t>://youtube.com/watch?v=CMehjkV4vTs&amp;list=PLbUWQ43W9xYy0hH9IZR9BEB7CZd_qJOyn%20\t%20_blank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41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20000" cy="1143000"/>
          </a:xfrm>
        </p:spPr>
        <p:txBody>
          <a:bodyPr/>
          <a:lstStyle/>
          <a:p>
            <a:r>
              <a:rPr lang="uk-UA" b="1" dirty="0" smtClean="0"/>
              <a:t>Статистика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064896" cy="5256584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Друковані ЗМ</a:t>
            </a:r>
            <a:r>
              <a:rPr lang="en-US" sz="3200" b="1" dirty="0" smtClean="0"/>
              <a:t>I – 65 </a:t>
            </a:r>
            <a:endParaRPr lang="uk-UA" sz="3200" b="1" dirty="0" smtClean="0"/>
          </a:p>
          <a:p>
            <a:r>
              <a:rPr lang="uk-UA" sz="3200" b="1" dirty="0" smtClean="0"/>
              <a:t>Відеоматеріали</a:t>
            </a:r>
            <a:r>
              <a:rPr lang="en-US" sz="3200" b="1" dirty="0" smtClean="0"/>
              <a:t> – 18</a:t>
            </a:r>
          </a:p>
          <a:p>
            <a:r>
              <a:rPr lang="en-US" sz="3200" b="1" dirty="0" smtClean="0"/>
              <a:t> </a:t>
            </a:r>
            <a:r>
              <a:rPr lang="uk-UA" sz="3200" b="1" dirty="0" smtClean="0"/>
              <a:t>Фотоматеріали (супроводи матеріалів; </a:t>
            </a:r>
            <a:r>
              <a:rPr lang="uk-UA" sz="3200" b="1" dirty="0" err="1" smtClean="0"/>
              <a:t>фотозвіти</a:t>
            </a:r>
            <a:r>
              <a:rPr lang="uk-UA" sz="3200" b="1" dirty="0" smtClean="0"/>
              <a:t>, фоторепортажі)</a:t>
            </a:r>
          </a:p>
          <a:p>
            <a:r>
              <a:rPr lang="uk-UA" sz="3200" b="1" dirty="0" smtClean="0"/>
              <a:t>Власні інформаційні </a:t>
            </a:r>
            <a:r>
              <a:rPr lang="uk-UA" sz="3200" b="1" dirty="0" err="1" smtClean="0"/>
              <a:t>Інтернет-матеріали</a:t>
            </a:r>
            <a:r>
              <a:rPr lang="uk-UA" sz="3200" b="1" dirty="0" smtClean="0"/>
              <a:t> </a:t>
            </a:r>
            <a:endParaRPr lang="en-US" sz="3200" b="1" dirty="0" smtClean="0"/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9205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620000" cy="114300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Публікації у друкованих ЗМІ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7620000" cy="4800600"/>
          </a:xfrm>
        </p:spPr>
        <p:txBody>
          <a:bodyPr/>
          <a:lstStyle/>
          <a:p>
            <a:pPr marL="0" indent="0">
              <a:buNone/>
            </a:pPr>
            <a:r>
              <a:rPr lang="uk-UA" sz="3200" b="1" dirty="0" smtClean="0"/>
              <a:t>Загальна кількість: 65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50181223"/>
              </p:ext>
            </p:extLst>
          </p:nvPr>
        </p:nvGraphicFramePr>
        <p:xfrm>
          <a:off x="827584" y="1916832"/>
          <a:ext cx="75608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208912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i="1" dirty="0" smtClean="0"/>
              <a:t>З них:</a:t>
            </a:r>
            <a:endParaRPr lang="uk-UA" sz="4400" b="1" i="1" dirty="0"/>
          </a:p>
          <a:p>
            <a:pPr marL="0" indent="0">
              <a:buNone/>
            </a:pPr>
            <a:endParaRPr lang="uk-UA" sz="4400" b="1" i="1" dirty="0" smtClean="0"/>
          </a:p>
          <a:p>
            <a:r>
              <a:rPr lang="uk-UA" sz="4400" dirty="0" smtClean="0"/>
              <a:t>Заміток – </a:t>
            </a:r>
            <a:r>
              <a:rPr lang="uk-UA" sz="4400" i="1" dirty="0" smtClean="0"/>
              <a:t>37</a:t>
            </a:r>
          </a:p>
          <a:p>
            <a:r>
              <a:rPr lang="uk-UA" sz="4400" dirty="0" smtClean="0"/>
              <a:t>Репортажів – </a:t>
            </a:r>
            <a:r>
              <a:rPr lang="uk-UA" sz="4400" i="1" dirty="0" smtClean="0"/>
              <a:t>17</a:t>
            </a:r>
          </a:p>
          <a:p>
            <a:r>
              <a:rPr lang="uk-UA" sz="4400" dirty="0" smtClean="0"/>
              <a:t>Портретних нарисів – </a:t>
            </a:r>
            <a:r>
              <a:rPr lang="uk-UA" sz="4400" i="1" dirty="0" smtClean="0"/>
              <a:t>8</a:t>
            </a:r>
            <a:r>
              <a:rPr lang="uk-UA" sz="4400" dirty="0" smtClean="0"/>
              <a:t> </a:t>
            </a:r>
          </a:p>
          <a:p>
            <a:r>
              <a:rPr lang="uk-UA" sz="4400" dirty="0" smtClean="0"/>
              <a:t>Кореспонденцій – </a:t>
            </a:r>
            <a:r>
              <a:rPr lang="uk-UA" sz="4400" i="1" dirty="0" smtClean="0"/>
              <a:t>5</a:t>
            </a:r>
            <a:r>
              <a:rPr lang="uk-UA" sz="4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3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6" y="245474"/>
            <a:ext cx="8229600" cy="99060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Приклади робіт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420888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82570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550" y="3582570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40" y="260648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40" y="3540344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96702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620000" cy="1143000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Відеоматеріали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7620000" cy="4800600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Загальна кількість – 18</a:t>
            </a:r>
          </a:p>
          <a:p>
            <a:endParaRPr lang="ru-RU" sz="32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91198570"/>
              </p:ext>
            </p:extLst>
          </p:nvPr>
        </p:nvGraphicFramePr>
        <p:xfrm>
          <a:off x="1115616" y="1497856"/>
          <a:ext cx="7632848" cy="5360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59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98" y="332656"/>
            <a:ext cx="7620000" cy="114300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Приклади робіт</a:t>
            </a:r>
            <a:endParaRPr lang="ru-RU" sz="4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33" y="2564904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8" y="3140968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33" y="1211374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2968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933" y="1934636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29973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4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/>
              <a:t>Власні інформаційні Інтернет – ресурси 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84" y="1844824"/>
            <a:ext cx="8229600" cy="4876800"/>
          </a:xfrm>
        </p:spPr>
        <p:txBody>
          <a:bodyPr/>
          <a:lstStyle/>
          <a:p>
            <a:r>
              <a:rPr lang="en-US" sz="3200" b="1" dirty="0" smtClean="0"/>
              <a:t>GUN (Good Ukrainian News)</a:t>
            </a:r>
            <a:r>
              <a:rPr lang="en-US" sz="3200" b="1" dirty="0"/>
              <a:t> </a:t>
            </a:r>
            <a:r>
              <a:rPr lang="en-US" sz="3200" b="1" dirty="0" smtClean="0"/>
              <a:t>- </a:t>
            </a:r>
            <a:r>
              <a:rPr lang="uk-UA" sz="3200" b="1" dirty="0" smtClean="0"/>
              <a:t>Телеграм</a:t>
            </a:r>
            <a:r>
              <a:rPr lang="en-US" sz="3200" b="1" dirty="0" smtClean="0"/>
              <a:t>/Facebook/</a:t>
            </a:r>
            <a:r>
              <a:rPr lang="en-US" sz="3200" b="1" dirty="0" err="1" smtClean="0"/>
              <a:t>Instagram</a:t>
            </a:r>
            <a:endParaRPr lang="uk-UA" sz="3200" b="1" dirty="0" smtClean="0"/>
          </a:p>
          <a:p>
            <a:pPr marL="114300" indent="0">
              <a:buNone/>
            </a:pPr>
            <a:endParaRPr lang="en-US" sz="3200" b="1" dirty="0" smtClean="0"/>
          </a:p>
          <a:p>
            <a:r>
              <a:rPr lang="en-US" sz="3200" b="1" dirty="0" err="1" smtClean="0"/>
              <a:t>Viknu_rndc</a:t>
            </a:r>
            <a:r>
              <a:rPr lang="en-US" sz="3200" b="1" dirty="0" smtClean="0"/>
              <a:t> </a:t>
            </a:r>
            <a:endParaRPr lang="uk-UA" sz="3200" b="1" dirty="0" smtClean="0"/>
          </a:p>
          <a:p>
            <a:pPr marL="114300" indent="0">
              <a:buNone/>
            </a:pPr>
            <a:r>
              <a:rPr lang="uk-UA" sz="3200" b="1" dirty="0"/>
              <a:t> </a:t>
            </a:r>
            <a:r>
              <a:rPr lang="uk-UA" sz="3200" b="1" dirty="0" smtClean="0"/>
              <a:t>  </a:t>
            </a:r>
            <a:r>
              <a:rPr lang="en-US" sz="3200" b="1" dirty="0" err="1" smtClean="0"/>
              <a:t>Instagram</a:t>
            </a:r>
            <a:r>
              <a:rPr lang="en-US" sz="3200" b="1" dirty="0" smtClean="0"/>
              <a:t>/Facebook </a:t>
            </a:r>
            <a:endParaRPr lang="ru-RU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8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20" y="-78433"/>
            <a:ext cx="8357795" cy="1131169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Огляд </a:t>
            </a:r>
            <a:r>
              <a:rPr lang="en-US" sz="3600" b="1" dirty="0" smtClean="0"/>
              <a:t>GUN</a:t>
            </a:r>
            <a:r>
              <a:rPr lang="uk-UA" sz="3600" b="1" dirty="0" smtClean="0"/>
              <a:t> (</a:t>
            </a:r>
            <a:r>
              <a:rPr lang="en-US" sz="3600" b="1" dirty="0" smtClean="0"/>
              <a:t>Good Ukrainian News</a:t>
            </a:r>
            <a:r>
              <a:rPr lang="uk-UA" sz="3600" b="1" dirty="0" smtClean="0"/>
              <a:t>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092" y="740668"/>
            <a:ext cx="8237735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uk-UA" sz="3200" b="1" dirty="0" smtClean="0"/>
              <a:t>Платформа, мета якої – аналіз деяких аспектів оборонної сфери, створення креативних </a:t>
            </a:r>
            <a:r>
              <a:rPr lang="uk-UA" sz="3200" b="1" dirty="0" err="1" smtClean="0"/>
              <a:t>проєктів</a:t>
            </a:r>
            <a:r>
              <a:rPr lang="uk-UA" sz="3200" b="1" dirty="0" smtClean="0"/>
              <a:t>; цільова аудиторія – курсанти</a:t>
            </a:r>
            <a:endParaRPr lang="ru-RU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6" y="2780928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78" y="2564904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1714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57" y="2420887"/>
            <a:ext cx="1409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16" y="3212976"/>
            <a:ext cx="1409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4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196</TotalTime>
  <Words>1023</Words>
  <Application>Microsoft Office PowerPoint</Application>
  <PresentationFormat>Екран (4:3)</PresentationFormat>
  <Paragraphs>206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Соседство</vt:lpstr>
      <vt:lpstr>Творчий звіт </vt:lpstr>
      <vt:lpstr>Статистика</vt:lpstr>
      <vt:lpstr>Публікації у друкованих ЗМІ</vt:lpstr>
      <vt:lpstr>Презентація PowerPoint</vt:lpstr>
      <vt:lpstr>Приклади робіт </vt:lpstr>
      <vt:lpstr>Відеоматеріали</vt:lpstr>
      <vt:lpstr>Приклади робіт</vt:lpstr>
      <vt:lpstr>Власні інформаційні Інтернет – ресурси </vt:lpstr>
      <vt:lpstr>Огляд GUN (Good Ukrainian News)</vt:lpstr>
      <vt:lpstr>Erasmus+</vt:lpstr>
      <vt:lpstr>Фотожурналістика </vt:lpstr>
      <vt:lpstr>Матеріали для Інституту журналістики </vt:lpstr>
      <vt:lpstr>Висновок </vt:lpstr>
      <vt:lpstr>Посилання 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RePack by Diakov</cp:lastModifiedBy>
  <cp:revision>25</cp:revision>
  <dcterms:created xsi:type="dcterms:W3CDTF">2020-04-07T06:00:36Z</dcterms:created>
  <dcterms:modified xsi:type="dcterms:W3CDTF">2020-04-21T14:29:22Z</dcterms:modified>
</cp:coreProperties>
</file>